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2" r:id="rId2"/>
    <p:sldId id="275" r:id="rId3"/>
    <p:sldId id="276" r:id="rId4"/>
    <p:sldId id="263" r:id="rId5"/>
    <p:sldId id="277" r:id="rId6"/>
    <p:sldId id="278" r:id="rId7"/>
    <p:sldId id="279"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8DB4"/>
    <a:srgbClr val="B64854"/>
    <a:srgbClr val="F8F253"/>
    <a:srgbClr val="FEF8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133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8631CB-6317-4049-89F2-3F9A9FB8F0BE}" type="datetimeFigureOut">
              <a:rPr lang="en-GB" smtClean="0"/>
              <a:t>23/02/2021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B50F6-F5E6-42AC-B0AA-7710EC00B259}" type="slidenum">
              <a:rPr lang="en-GB" smtClean="0"/>
              <a:t>‹#›</a:t>
            </a:fld>
            <a:endParaRPr lang="en-GB"/>
          </a:p>
        </p:txBody>
      </p:sp>
    </p:spTree>
    <p:extLst>
      <p:ext uri="{BB962C8B-B14F-4D97-AF65-F5344CB8AC3E}">
        <p14:creationId xmlns:p14="http://schemas.microsoft.com/office/powerpoint/2010/main" val="3379053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emf"/><Relationship Id="rId7" Type="http://schemas.openxmlformats.org/officeDocument/2006/relationships/image" Target="../media/image1.jpeg"/><Relationship Id="rId12" Type="http://schemas.openxmlformats.org/officeDocument/2006/relationships/image" Target="../media/image14.png"/><Relationship Id="rId2" Type="http://schemas.openxmlformats.org/officeDocument/2006/relationships/image" Target="../media/image6.emf"/><Relationship Id="rId1" Type="http://schemas.openxmlformats.org/officeDocument/2006/relationships/slideMaster" Target="../slideMasters/slideMaster1.xml"/><Relationship Id="rId6" Type="http://schemas.openxmlformats.org/officeDocument/2006/relationships/image" Target="../media/image10.jpeg"/><Relationship Id="rId11" Type="http://schemas.openxmlformats.org/officeDocument/2006/relationships/image" Target="../media/image4.png"/><Relationship Id="rId5" Type="http://schemas.openxmlformats.org/officeDocument/2006/relationships/image" Target="../media/image9.jpeg"/><Relationship Id="rId10" Type="http://schemas.openxmlformats.org/officeDocument/2006/relationships/image" Target="../media/image13.png"/><Relationship Id="rId4" Type="http://schemas.openxmlformats.org/officeDocument/2006/relationships/image" Target="../media/image8.jpeg"/><Relationship Id="rId9" Type="http://schemas.openxmlformats.org/officeDocument/2006/relationships/image" Target="../media/image1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0.jpeg"/><Relationship Id="rId7" Type="http://schemas.openxmlformats.org/officeDocument/2006/relationships/image" Target="../media/image8.jpeg"/><Relationship Id="rId12" Type="http://schemas.openxmlformats.org/officeDocument/2006/relationships/image" Target="../media/image14.png"/><Relationship Id="rId2" Type="http://schemas.openxmlformats.org/officeDocument/2006/relationships/image" Target="../media/image9.jpeg"/><Relationship Id="rId1" Type="http://schemas.openxmlformats.org/officeDocument/2006/relationships/slideMaster" Target="../slideMasters/slideMaster1.xml"/><Relationship Id="rId6" Type="http://schemas.openxmlformats.org/officeDocument/2006/relationships/image" Target="../media/image7.emf"/><Relationship Id="rId11" Type="http://schemas.openxmlformats.org/officeDocument/2006/relationships/image" Target="../media/image4.png"/><Relationship Id="rId5" Type="http://schemas.openxmlformats.org/officeDocument/2006/relationships/image" Target="../media/image6.emf"/><Relationship Id="rId10" Type="http://schemas.openxmlformats.org/officeDocument/2006/relationships/image" Target="../media/image13.png"/><Relationship Id="rId4" Type="http://schemas.openxmlformats.org/officeDocument/2006/relationships/image" Target="../media/image1.jpeg"/><Relationship Id="rId9" Type="http://schemas.openxmlformats.org/officeDocument/2006/relationships/image" Target="../media/image1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390843"/>
            <a:ext cx="6858000" cy="2119120"/>
          </a:xfrm>
        </p:spPr>
        <p:txBody>
          <a:bodyPr anchor="b"/>
          <a:lstStyle>
            <a:lvl1pPr algn="ctr">
              <a:defRPr sz="4500"/>
            </a:lvl1pPr>
          </a:lstStyle>
          <a:p>
            <a:r>
              <a:rPr lang="en-US" dirty="0" smtClean="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F51054FF-DA3C-414D-A290-B501BAFB1AFB}"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7AFA1B-1C6D-48F5-838C-C7DFEC2935DD}" type="slidenum">
              <a:rPr lang="en-GB" smtClean="0"/>
              <a:t>‹#›</a:t>
            </a:fld>
            <a:endParaRPr lang="en-GB"/>
          </a:p>
        </p:txBody>
      </p:sp>
      <p:pic>
        <p:nvPicPr>
          <p:cNvPr id="7" name="Picture 6"/>
          <p:cNvPicPr>
            <a:picLocks noChangeAspect="1"/>
          </p:cNvPicPr>
          <p:nvPr userDrawn="1"/>
        </p:nvPicPr>
        <p:blipFill>
          <a:blip r:embed="rId2"/>
          <a:stretch>
            <a:fillRect/>
          </a:stretch>
        </p:blipFill>
        <p:spPr>
          <a:xfrm>
            <a:off x="3246644" y="5702854"/>
            <a:ext cx="1646015" cy="560456"/>
          </a:xfrm>
          <a:prstGeom prst="rect">
            <a:avLst/>
          </a:prstGeom>
        </p:spPr>
      </p:pic>
      <p:pic>
        <p:nvPicPr>
          <p:cNvPr id="8" name="Picture 7"/>
          <p:cNvPicPr>
            <a:picLocks noChangeAspect="1"/>
          </p:cNvPicPr>
          <p:nvPr userDrawn="1"/>
        </p:nvPicPr>
        <p:blipFill>
          <a:blip r:embed="rId3"/>
          <a:stretch>
            <a:fillRect/>
          </a:stretch>
        </p:blipFill>
        <p:spPr>
          <a:xfrm>
            <a:off x="4925379" y="5577712"/>
            <a:ext cx="1194563" cy="810741"/>
          </a:xfrm>
          <a:prstGeom prst="rect">
            <a:avLst/>
          </a:prstGeom>
        </p:spPr>
      </p:pic>
      <p:pic>
        <p:nvPicPr>
          <p:cNvPr id="1026" name="Picture 2" descr="https://scontent.fbhx3-1.fna.fbcdn.net/v/t1.0-9/12243061_10153400573758500_4641228636138845398_n.jpg?_nc_cat=110&amp;_nc_sid=09cbfe&amp;_nc_ohc=4LQGlNwPGZkAX_S_MFo&amp;_nc_ht=scontent.fbhx3-1.fna&amp;oh=244a9972a4017361f68cced24181139b&amp;oe=5EE69DCD"/>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152662" y="5430196"/>
            <a:ext cx="1105772" cy="11057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p:nvPr userDrawn="1"/>
        </p:nvPicPr>
        <p:blipFill rotWithShape="1">
          <a:blip r:embed="rId5" cstate="print">
            <a:extLst>
              <a:ext uri="{28A0092B-C50C-407E-A947-70E740481C1C}">
                <a14:useLocalDpi xmlns:a14="http://schemas.microsoft.com/office/drawing/2010/main" val="0"/>
              </a:ext>
            </a:extLst>
          </a:blip>
          <a:srcRect t="17242" b="26552"/>
          <a:stretch/>
        </p:blipFill>
        <p:spPr bwMode="auto">
          <a:xfrm>
            <a:off x="6882181" y="558661"/>
            <a:ext cx="1633169" cy="555892"/>
          </a:xfrm>
          <a:prstGeom prst="rect">
            <a:avLst/>
          </a:prstGeom>
          <a:ln>
            <a:noFill/>
          </a:ln>
          <a:extLst>
            <a:ext uri="{53640926-AAD7-44D8-BBD7-CCE9431645EC}">
              <a14:shadowObscured xmlns:a14="http://schemas.microsoft.com/office/drawing/2010/main"/>
            </a:ext>
          </a:extLst>
        </p:spPr>
      </p:pic>
      <p:pic>
        <p:nvPicPr>
          <p:cNvPr id="13" name="Picture 12"/>
          <p:cNvPicPr/>
          <p:nvPr userDrawn="1"/>
        </p:nvPicPr>
        <p:blipFill rotWithShape="1">
          <a:blip r:embed="rId6" cstate="print">
            <a:extLst>
              <a:ext uri="{28A0092B-C50C-407E-A947-70E740481C1C}">
                <a14:useLocalDpi xmlns:a14="http://schemas.microsoft.com/office/drawing/2010/main" val="0"/>
              </a:ext>
            </a:extLst>
          </a:blip>
          <a:srcRect t="10343" b="13291"/>
          <a:stretch/>
        </p:blipFill>
        <p:spPr bwMode="auto">
          <a:xfrm>
            <a:off x="5183734" y="532714"/>
            <a:ext cx="1327557" cy="607787"/>
          </a:xfrm>
          <a:prstGeom prst="rect">
            <a:avLst/>
          </a:prstGeom>
          <a:ln>
            <a:noFill/>
          </a:ln>
          <a:extLst>
            <a:ext uri="{53640926-AAD7-44D8-BBD7-CCE9431645EC}">
              <a14:shadowObscured xmlns:a14="http://schemas.microsoft.com/office/drawing/2010/main"/>
            </a:ext>
          </a:extLst>
        </p:spPr>
      </p:pic>
      <p:pic>
        <p:nvPicPr>
          <p:cNvPr id="14" name="Picture 13"/>
          <p:cNvPicPr/>
          <p:nvPr userDrawn="1"/>
        </p:nvPicPr>
        <p:blipFill rotWithShape="1">
          <a:blip r:embed="rId7" cstate="print">
            <a:extLst>
              <a:ext uri="{28A0092B-C50C-407E-A947-70E740481C1C}">
                <a14:useLocalDpi xmlns:a14="http://schemas.microsoft.com/office/drawing/2010/main" val="0"/>
              </a:ext>
            </a:extLst>
          </a:blip>
          <a:srcRect l="8989" t="7865" r="8615" b="7116"/>
          <a:stretch/>
        </p:blipFill>
        <p:spPr bwMode="auto">
          <a:xfrm>
            <a:off x="3993634" y="106477"/>
            <a:ext cx="1154118" cy="1191348"/>
          </a:xfrm>
          <a:prstGeom prst="rect">
            <a:avLst/>
          </a:prstGeom>
          <a:ln>
            <a:noFill/>
          </a:ln>
          <a:extLst>
            <a:ext uri="{53640926-AAD7-44D8-BBD7-CCE9431645EC}">
              <a14:shadowObscured xmlns:a14="http://schemas.microsoft.com/office/drawing/2010/main"/>
            </a:ext>
          </a:extLst>
        </p:spPr>
      </p:pic>
      <p:pic>
        <p:nvPicPr>
          <p:cNvPr id="15" name="Picture 14"/>
          <p:cNvPicPr/>
          <p:nvPr userDrawn="1"/>
        </p:nvPicPr>
        <p:blipFill>
          <a:blip r:embed="rId8" cstate="print">
            <a:extLst>
              <a:ext uri="{28A0092B-C50C-407E-A947-70E740481C1C}">
                <a14:useLocalDpi xmlns:a14="http://schemas.microsoft.com/office/drawing/2010/main" val="0"/>
              </a:ext>
            </a:extLst>
          </a:blip>
          <a:stretch>
            <a:fillRect/>
          </a:stretch>
        </p:blipFill>
        <p:spPr>
          <a:xfrm>
            <a:off x="7291154" y="5743769"/>
            <a:ext cx="1419691" cy="478627"/>
          </a:xfrm>
          <a:prstGeom prst="rect">
            <a:avLst/>
          </a:prstGeom>
        </p:spPr>
      </p:pic>
      <p:pic>
        <p:nvPicPr>
          <p:cNvPr id="16" name="Picture 15"/>
          <p:cNvPicPr/>
          <p:nvPr userDrawn="1"/>
        </p:nvPicPr>
        <p:blipFill>
          <a:blip r:embed="rId9" cstate="print">
            <a:extLst>
              <a:ext uri="{28A0092B-C50C-407E-A947-70E740481C1C}">
                <a14:useLocalDpi xmlns:a14="http://schemas.microsoft.com/office/drawing/2010/main" val="0"/>
              </a:ext>
            </a:extLst>
          </a:blip>
          <a:stretch>
            <a:fillRect/>
          </a:stretch>
        </p:blipFill>
        <p:spPr>
          <a:xfrm>
            <a:off x="263358" y="5717875"/>
            <a:ext cx="1384465" cy="530415"/>
          </a:xfrm>
          <a:prstGeom prst="rect">
            <a:avLst/>
          </a:prstGeom>
        </p:spPr>
      </p:pic>
      <p:cxnSp>
        <p:nvCxnSpPr>
          <p:cNvPr id="20" name="Straight Connector 19"/>
          <p:cNvCxnSpPr/>
          <p:nvPr userDrawn="1"/>
        </p:nvCxnSpPr>
        <p:spPr>
          <a:xfrm>
            <a:off x="1140386" y="1399926"/>
            <a:ext cx="6860614" cy="0"/>
          </a:xfrm>
          <a:prstGeom prst="line">
            <a:avLst/>
          </a:prstGeom>
          <a:ln w="28575">
            <a:solidFill>
              <a:srgbClr val="8D8DB4"/>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1140386" y="5315374"/>
            <a:ext cx="6860614" cy="0"/>
          </a:xfrm>
          <a:prstGeom prst="line">
            <a:avLst/>
          </a:prstGeom>
          <a:ln w="28575">
            <a:solidFill>
              <a:srgbClr val="8D8DB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80543" y="5762907"/>
            <a:ext cx="1533381" cy="440351"/>
          </a:xfrm>
          <a:prstGeom prst="rect">
            <a:avLst/>
          </a:prstGeom>
        </p:spPr>
      </p:pic>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47823" y="429880"/>
            <a:ext cx="2141715" cy="813454"/>
          </a:xfrm>
          <a:prstGeom prst="rect">
            <a:avLst/>
          </a:prstGeom>
        </p:spPr>
      </p:pic>
      <p:pic>
        <p:nvPicPr>
          <p:cNvPr id="11" name="Picture 1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28650" y="474539"/>
            <a:ext cx="982922" cy="724137"/>
          </a:xfrm>
          <a:prstGeom prst="rect">
            <a:avLst/>
          </a:prstGeom>
        </p:spPr>
      </p:pic>
    </p:spTree>
    <p:extLst>
      <p:ext uri="{BB962C8B-B14F-4D97-AF65-F5344CB8AC3E}">
        <p14:creationId xmlns:p14="http://schemas.microsoft.com/office/powerpoint/2010/main" val="30336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191491"/>
          </a:xfrm>
        </p:spPr>
        <p:txBody>
          <a:bodyPr anchor="b"/>
          <a:lstStyle>
            <a:lvl1pPr>
              <a:defRPr sz="2400" b="1"/>
            </a:lvl1pPr>
          </a:lstStyle>
          <a:p>
            <a:r>
              <a:rPr lang="en-US" dirty="0" smtClean="0"/>
              <a:t>Click to edit Master title style</a:t>
            </a:r>
            <a:endParaRPr lang="en-GB" dirty="0"/>
          </a:p>
        </p:txBody>
      </p:sp>
      <p:sp>
        <p:nvSpPr>
          <p:cNvPr id="3" name="Picture Placeholder 2"/>
          <p:cNvSpPr>
            <a:spLocks noGrp="1"/>
          </p:cNvSpPr>
          <p:nvPr>
            <p:ph type="pic" idx="1"/>
          </p:nvPr>
        </p:nvSpPr>
        <p:spPr>
          <a:xfrm>
            <a:off x="3887391" y="1787235"/>
            <a:ext cx="4629150" cy="4073815"/>
          </a:xfrm>
          <a:ln w="19050">
            <a:solidFill>
              <a:srgbClr val="8D8DB4"/>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dirty="0"/>
          </a:p>
        </p:txBody>
      </p:sp>
      <p:sp>
        <p:nvSpPr>
          <p:cNvPr id="4" name="Text Placeholder 3"/>
          <p:cNvSpPr>
            <a:spLocks noGrp="1"/>
          </p:cNvSpPr>
          <p:nvPr>
            <p:ph type="body" sz="half" idx="2"/>
          </p:nvPr>
        </p:nvSpPr>
        <p:spPr>
          <a:xfrm>
            <a:off x="629841" y="1787236"/>
            <a:ext cx="2949178" cy="4081752"/>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F51054FF-DA3C-414D-A290-B501BAFB1AFB}"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3747486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1054FF-DA3C-414D-A290-B501BAFB1AFB}"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3624777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1054FF-DA3C-414D-A290-B501BAFB1AFB}"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371517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F51054FF-DA3C-414D-A290-B501BAFB1AFB}"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164807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054FF-DA3C-414D-A290-B501BAFB1AFB}" type="datetimeFigureOut">
              <a:rPr lang="en-GB" smtClean="0"/>
              <a:t>23/02/2021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7AFA1B-1C6D-48F5-838C-C7DFEC2935DD}" type="slidenum">
              <a:rPr lang="en-GB" smtClean="0"/>
              <a:t>‹#›</a:t>
            </a:fld>
            <a:endParaRPr lang="en-GB"/>
          </a:p>
        </p:txBody>
      </p:sp>
      <p:sp>
        <p:nvSpPr>
          <p:cNvPr id="5" name="Title 1"/>
          <p:cNvSpPr>
            <a:spLocks noGrp="1"/>
          </p:cNvSpPr>
          <p:nvPr>
            <p:ph type="title"/>
          </p:nvPr>
        </p:nvSpPr>
        <p:spPr>
          <a:xfrm>
            <a:off x="628650" y="365126"/>
            <a:ext cx="6858000" cy="1325563"/>
          </a:xfrm>
        </p:spPr>
        <p:txBody>
          <a:bodyPr/>
          <a:lstStyle/>
          <a:p>
            <a:r>
              <a:rPr lang="en-US" dirty="0" smtClean="0"/>
              <a:t>Click to edit Master title style</a:t>
            </a:r>
            <a:endParaRPr lang="en-GB" dirty="0"/>
          </a:p>
        </p:txBody>
      </p:sp>
      <p:sp>
        <p:nvSpPr>
          <p:cNvPr id="6" name="Picture Placeholder 2"/>
          <p:cNvSpPr>
            <a:spLocks noGrp="1"/>
          </p:cNvSpPr>
          <p:nvPr>
            <p:ph type="pic" idx="1"/>
          </p:nvPr>
        </p:nvSpPr>
        <p:spPr>
          <a:xfrm>
            <a:off x="628650" y="1808810"/>
            <a:ext cx="2961217" cy="2881724"/>
          </a:xfrm>
          <a:ln w="19050">
            <a:solidFill>
              <a:srgbClr val="8D8DB4"/>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dirty="0"/>
          </a:p>
        </p:txBody>
      </p:sp>
      <p:sp>
        <p:nvSpPr>
          <p:cNvPr id="7" name="Content Placeholder 2"/>
          <p:cNvSpPr>
            <a:spLocks noGrp="1"/>
          </p:cNvSpPr>
          <p:nvPr>
            <p:ph idx="13"/>
          </p:nvPr>
        </p:nvSpPr>
        <p:spPr>
          <a:xfrm>
            <a:off x="3887391" y="1808810"/>
            <a:ext cx="4629150" cy="4052241"/>
          </a:xfrm>
        </p:spPr>
        <p:txBody>
          <a:bodyPr>
            <a:normAutofit/>
          </a:bodyPr>
          <a:lstStyle>
            <a:lvl1pPr marL="0" indent="0">
              <a:buNone/>
              <a:defRPr sz="22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endParaRPr lang="en-GB" dirty="0"/>
          </a:p>
        </p:txBody>
      </p:sp>
    </p:spTree>
    <p:extLst>
      <p:ext uri="{BB962C8B-B14F-4D97-AF65-F5344CB8AC3E}">
        <p14:creationId xmlns:p14="http://schemas.microsoft.com/office/powerpoint/2010/main" val="211736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Acknowledgements Slid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204175"/>
          </a:xfrm>
        </p:spPr>
        <p:txBody>
          <a:bodyPr anchor="t">
            <a:normAutofit/>
          </a:bodyPr>
          <a:lstStyle>
            <a:lvl1pPr algn="ctr">
              <a:defRPr sz="2800"/>
            </a:lvl1pPr>
          </a:lstStyle>
          <a:p>
            <a:r>
              <a:rPr lang="en-US" dirty="0" smtClean="0"/>
              <a:t>Click to edit Master title style</a:t>
            </a:r>
            <a:endParaRPr lang="en-GB" dirty="0"/>
          </a:p>
        </p:txBody>
      </p:sp>
      <p:sp>
        <p:nvSpPr>
          <p:cNvPr id="3" name="Text Placeholder 2"/>
          <p:cNvSpPr>
            <a:spLocks noGrp="1"/>
          </p:cNvSpPr>
          <p:nvPr>
            <p:ph type="body" idx="1" hasCustomPrompt="1"/>
          </p:nvPr>
        </p:nvSpPr>
        <p:spPr>
          <a:xfrm>
            <a:off x="623888" y="5839981"/>
            <a:ext cx="7886700" cy="934035"/>
          </a:xfrm>
        </p:spPr>
        <p:txBody>
          <a:bodyPr>
            <a:normAutofit/>
          </a:bodyPr>
          <a:lstStyle>
            <a:lvl1pPr marL="0" indent="0">
              <a:buNone/>
              <a:defRPr sz="1400" baseline="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This work was supported by a Newton Fund Impact Scheme </a:t>
            </a:r>
            <a:r>
              <a:rPr lang="en-GB" dirty="0" smtClean="0"/>
              <a:t>grant, ID 534474856, under the Newton-</a:t>
            </a:r>
            <a:r>
              <a:rPr lang="en-GB" dirty="0" err="1" smtClean="0"/>
              <a:t>Ungku</a:t>
            </a:r>
            <a:r>
              <a:rPr lang="en-GB" dirty="0" smtClean="0"/>
              <a:t> Omar Fund partnership. The grant is funded by the UK Department for Business, Energy and Industrial Strategy and MIGHT and delivered by the British Council. For further information, please visit www.newtonfund.ac.uk.</a:t>
            </a:r>
            <a:endParaRPr lang="en-US" dirty="0" smtClean="0"/>
          </a:p>
        </p:txBody>
      </p:sp>
      <p:sp>
        <p:nvSpPr>
          <p:cNvPr id="4" name="Date Placeholder 3"/>
          <p:cNvSpPr>
            <a:spLocks noGrp="1"/>
          </p:cNvSpPr>
          <p:nvPr>
            <p:ph type="dt" sz="half" idx="10"/>
          </p:nvPr>
        </p:nvSpPr>
        <p:spPr/>
        <p:txBody>
          <a:bodyPr/>
          <a:lstStyle/>
          <a:p>
            <a:fld id="{F51054FF-DA3C-414D-A290-B501BAFB1AFB}" type="datetimeFigureOut">
              <a:rPr lang="en-GB" smtClean="0"/>
              <a:t>23/02/2021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7AFA1B-1C6D-48F5-838C-C7DFEC2935DD}" type="slidenum">
              <a:rPr lang="en-GB" smtClean="0"/>
              <a:t>‹#›</a:t>
            </a:fld>
            <a:endParaRPr lang="en-GB"/>
          </a:p>
        </p:txBody>
      </p:sp>
      <p:pic>
        <p:nvPicPr>
          <p:cNvPr id="10" name="Picture 9"/>
          <p:cNvPicPr/>
          <p:nvPr userDrawn="1"/>
        </p:nvPicPr>
        <p:blipFill rotWithShape="1">
          <a:blip r:embed="rId2" cstate="print">
            <a:extLst>
              <a:ext uri="{28A0092B-C50C-407E-A947-70E740481C1C}">
                <a14:useLocalDpi xmlns:a14="http://schemas.microsoft.com/office/drawing/2010/main" val="0"/>
              </a:ext>
            </a:extLst>
          </a:blip>
          <a:srcRect t="17242" b="26552"/>
          <a:stretch/>
        </p:blipFill>
        <p:spPr bwMode="auto">
          <a:xfrm>
            <a:off x="6388244" y="4169660"/>
            <a:ext cx="1633169" cy="555892"/>
          </a:xfrm>
          <a:prstGeom prst="rect">
            <a:avLst/>
          </a:prstGeom>
          <a:ln>
            <a:noFill/>
          </a:ln>
          <a:extLst>
            <a:ext uri="{53640926-AAD7-44D8-BBD7-CCE9431645EC}">
              <a14:shadowObscured xmlns:a14="http://schemas.microsoft.com/office/drawing/2010/main"/>
            </a:ext>
          </a:extLst>
        </p:spPr>
      </p:pic>
      <p:pic>
        <p:nvPicPr>
          <p:cNvPr id="11" name="Picture 10"/>
          <p:cNvPicPr/>
          <p:nvPr userDrawn="1"/>
        </p:nvPicPr>
        <p:blipFill rotWithShape="1">
          <a:blip r:embed="rId3" cstate="print">
            <a:extLst>
              <a:ext uri="{28A0092B-C50C-407E-A947-70E740481C1C}">
                <a14:useLocalDpi xmlns:a14="http://schemas.microsoft.com/office/drawing/2010/main" val="0"/>
              </a:ext>
            </a:extLst>
          </a:blip>
          <a:srcRect t="10343" b="13291"/>
          <a:stretch/>
        </p:blipFill>
        <p:spPr bwMode="auto">
          <a:xfrm>
            <a:off x="4795465" y="4143713"/>
            <a:ext cx="1327557" cy="607787"/>
          </a:xfrm>
          <a:prstGeom prst="rect">
            <a:avLst/>
          </a:prstGeom>
          <a:ln>
            <a:noFill/>
          </a:ln>
          <a:extLst>
            <a:ext uri="{53640926-AAD7-44D8-BBD7-CCE9431645EC}">
              <a14:shadowObscured xmlns:a14="http://schemas.microsoft.com/office/drawing/2010/main"/>
            </a:ext>
          </a:extLst>
        </p:spPr>
      </p:pic>
      <p:pic>
        <p:nvPicPr>
          <p:cNvPr id="12" name="Picture 11"/>
          <p:cNvPicPr/>
          <p:nvPr userDrawn="1"/>
        </p:nvPicPr>
        <p:blipFill rotWithShape="1">
          <a:blip r:embed="rId4" cstate="print">
            <a:extLst>
              <a:ext uri="{28A0092B-C50C-407E-A947-70E740481C1C}">
                <a14:useLocalDpi xmlns:a14="http://schemas.microsoft.com/office/drawing/2010/main" val="0"/>
              </a:ext>
            </a:extLst>
          </a:blip>
          <a:srcRect l="8989" t="7865" r="8615" b="7116"/>
          <a:stretch/>
        </p:blipFill>
        <p:spPr bwMode="auto">
          <a:xfrm>
            <a:off x="3993634" y="106477"/>
            <a:ext cx="1154118" cy="1191348"/>
          </a:xfrm>
          <a:prstGeom prst="rect">
            <a:avLst/>
          </a:prstGeom>
          <a:ln>
            <a:noFill/>
          </a:ln>
          <a:extLst>
            <a:ext uri="{53640926-AAD7-44D8-BBD7-CCE9431645EC}">
              <a14:shadowObscured xmlns:a14="http://schemas.microsoft.com/office/drawing/2010/main"/>
            </a:ext>
          </a:extLst>
        </p:spPr>
      </p:pic>
      <p:grpSp>
        <p:nvGrpSpPr>
          <p:cNvPr id="20" name="Group 19"/>
          <p:cNvGrpSpPr/>
          <p:nvPr userDrawn="1"/>
        </p:nvGrpSpPr>
        <p:grpSpPr>
          <a:xfrm>
            <a:off x="534291" y="4734209"/>
            <a:ext cx="8447487" cy="1105772"/>
            <a:chOff x="331091" y="2654533"/>
            <a:chExt cx="8447487" cy="1105772"/>
          </a:xfrm>
        </p:grpSpPr>
        <p:pic>
          <p:nvPicPr>
            <p:cNvPr id="7" name="Picture 6"/>
            <p:cNvPicPr>
              <a:picLocks noChangeAspect="1"/>
            </p:cNvPicPr>
            <p:nvPr userDrawn="1"/>
          </p:nvPicPr>
          <p:blipFill>
            <a:blip r:embed="rId5"/>
            <a:stretch>
              <a:fillRect/>
            </a:stretch>
          </p:blipFill>
          <p:spPr>
            <a:xfrm>
              <a:off x="3314377" y="2927191"/>
              <a:ext cx="1646015" cy="560456"/>
            </a:xfrm>
            <a:prstGeom prst="rect">
              <a:avLst/>
            </a:prstGeom>
          </p:spPr>
        </p:pic>
        <p:pic>
          <p:nvPicPr>
            <p:cNvPr id="8" name="Picture 7"/>
            <p:cNvPicPr>
              <a:picLocks noChangeAspect="1"/>
            </p:cNvPicPr>
            <p:nvPr userDrawn="1"/>
          </p:nvPicPr>
          <p:blipFill>
            <a:blip r:embed="rId6"/>
            <a:stretch>
              <a:fillRect/>
            </a:stretch>
          </p:blipFill>
          <p:spPr>
            <a:xfrm>
              <a:off x="4993112" y="2802049"/>
              <a:ext cx="1194563" cy="810741"/>
            </a:xfrm>
            <a:prstGeom prst="rect">
              <a:avLst/>
            </a:prstGeom>
          </p:spPr>
        </p:pic>
        <p:pic>
          <p:nvPicPr>
            <p:cNvPr id="9" name="Picture 2" descr="https://scontent.fbhx3-1.fna.fbcdn.net/v/t1.0-9/12243061_10153400573758500_4641228636138845398_n.jpg?_nc_cat=110&amp;_nc_sid=09cbfe&amp;_nc_ohc=4LQGlNwPGZkAX_S_MFo&amp;_nc_ht=scontent.fbhx3-1.fna&amp;oh=244a9972a4017361f68cced24181139b&amp;oe=5EE69DCD"/>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6220395" y="2654533"/>
              <a:ext cx="1105772" cy="110577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p:nvPr userDrawn="1"/>
          </p:nvPicPr>
          <p:blipFill>
            <a:blip r:embed="rId8" cstate="print">
              <a:extLst>
                <a:ext uri="{28A0092B-C50C-407E-A947-70E740481C1C}">
                  <a14:useLocalDpi xmlns:a14="http://schemas.microsoft.com/office/drawing/2010/main" val="0"/>
                </a:ext>
              </a:extLst>
            </a:blip>
            <a:stretch>
              <a:fillRect/>
            </a:stretch>
          </p:blipFill>
          <p:spPr>
            <a:xfrm>
              <a:off x="7358887" y="2968106"/>
              <a:ext cx="1419691" cy="478627"/>
            </a:xfrm>
            <a:prstGeom prst="rect">
              <a:avLst/>
            </a:prstGeom>
          </p:spPr>
        </p:pic>
        <p:pic>
          <p:nvPicPr>
            <p:cNvPr id="14" name="Picture 13"/>
            <p:cNvPicPr/>
            <p:nvPr userDrawn="1"/>
          </p:nvPicPr>
          <p:blipFill>
            <a:blip r:embed="rId9" cstate="print">
              <a:extLst>
                <a:ext uri="{28A0092B-C50C-407E-A947-70E740481C1C}">
                  <a14:useLocalDpi xmlns:a14="http://schemas.microsoft.com/office/drawing/2010/main" val="0"/>
                </a:ext>
              </a:extLst>
            </a:blip>
            <a:stretch>
              <a:fillRect/>
            </a:stretch>
          </p:blipFill>
          <p:spPr>
            <a:xfrm>
              <a:off x="331091" y="2942212"/>
              <a:ext cx="1384465" cy="530415"/>
            </a:xfrm>
            <a:prstGeom prst="rect">
              <a:avLst/>
            </a:prstGeom>
          </p:spPr>
        </p:pic>
        <p:pic>
          <p:nvPicPr>
            <p:cNvPr id="15" name="Picture 14"/>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748276" y="2987244"/>
              <a:ext cx="1533381" cy="440351"/>
            </a:xfrm>
            <a:prstGeom prst="rect">
              <a:avLst/>
            </a:prstGeom>
          </p:spPr>
        </p:pic>
      </p:grpSp>
      <p:pic>
        <p:nvPicPr>
          <p:cNvPr id="16" name="Picture 15"/>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388529" y="4040879"/>
            <a:ext cx="2141715" cy="813454"/>
          </a:xfrm>
          <a:prstGeom prst="rect">
            <a:avLst/>
          </a:prstGeom>
        </p:spPr>
      </p:pic>
      <p:pic>
        <p:nvPicPr>
          <p:cNvPr id="17" name="Picture 1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40386" y="4085538"/>
            <a:ext cx="982922" cy="724137"/>
          </a:xfrm>
          <a:prstGeom prst="rect">
            <a:avLst/>
          </a:prstGeom>
        </p:spPr>
      </p:pic>
      <p:cxnSp>
        <p:nvCxnSpPr>
          <p:cNvPr id="18" name="Straight Connector 17"/>
          <p:cNvCxnSpPr/>
          <p:nvPr userDrawn="1"/>
        </p:nvCxnSpPr>
        <p:spPr>
          <a:xfrm>
            <a:off x="1140386" y="1399926"/>
            <a:ext cx="6860614" cy="0"/>
          </a:xfrm>
          <a:prstGeom prst="line">
            <a:avLst/>
          </a:prstGeom>
          <a:ln w="28575">
            <a:solidFill>
              <a:srgbClr val="8D8DB4"/>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1141693" y="5839981"/>
            <a:ext cx="6860614" cy="0"/>
          </a:xfrm>
          <a:prstGeom prst="line">
            <a:avLst/>
          </a:prstGeom>
          <a:ln w="28575">
            <a:solidFill>
              <a:srgbClr val="8D8DB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094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51054FF-DA3C-414D-A290-B501BAFB1AFB}"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3729745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51054FF-DA3C-414D-A290-B501BAFB1AFB}" type="datetimeFigureOut">
              <a:rPr lang="en-GB" smtClean="0"/>
              <a:t>23/02/2021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423801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51054FF-DA3C-414D-A290-B501BAFB1AFB}" type="datetimeFigureOut">
              <a:rPr lang="en-GB" smtClean="0"/>
              <a:t>23/02/2021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2944093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054FF-DA3C-414D-A290-B501BAFB1AFB}" type="datetimeFigureOut">
              <a:rPr lang="en-GB" smtClean="0"/>
              <a:t>23/02/2021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112202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F51054FF-DA3C-414D-A290-B501BAFB1AFB}" type="datetimeFigureOut">
              <a:rPr lang="en-GB" smtClean="0"/>
              <a:t>23/02/2021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7AFA1B-1C6D-48F5-838C-C7DFEC2935DD}" type="slidenum">
              <a:rPr lang="en-GB" smtClean="0"/>
              <a:t>‹#›</a:t>
            </a:fld>
            <a:endParaRPr lang="en-GB"/>
          </a:p>
        </p:txBody>
      </p:sp>
    </p:spTree>
    <p:extLst>
      <p:ext uri="{BB962C8B-B14F-4D97-AF65-F5344CB8AC3E}">
        <p14:creationId xmlns:p14="http://schemas.microsoft.com/office/powerpoint/2010/main" val="2129665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68580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23781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51054FF-DA3C-414D-A290-B501BAFB1AFB}" type="datetimeFigureOut">
              <a:rPr lang="en-GB" smtClean="0"/>
              <a:t>23/02/2021</a:t>
            </a:fld>
            <a:endParaRPr lang="en-GB"/>
          </a:p>
        </p:txBody>
      </p:sp>
      <p:sp>
        <p:nvSpPr>
          <p:cNvPr id="5" name="Footer Placeholder 4"/>
          <p:cNvSpPr>
            <a:spLocks noGrp="1"/>
          </p:cNvSpPr>
          <p:nvPr>
            <p:ph type="ftr" sz="quarter" idx="3"/>
          </p:nvPr>
        </p:nvSpPr>
        <p:spPr>
          <a:xfrm>
            <a:off x="3028950" y="623781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23781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F7AFA1B-1C6D-48F5-838C-C7DFEC2935DD}" type="slidenum">
              <a:rPr lang="en-GB" smtClean="0"/>
              <a:t>‹#›</a:t>
            </a:fld>
            <a:endParaRPr lang="en-GB"/>
          </a:p>
        </p:txBody>
      </p:sp>
      <p:pic>
        <p:nvPicPr>
          <p:cNvPr id="7" name="Picture 6"/>
          <p:cNvPicPr/>
          <p:nvPr userDrawn="1"/>
        </p:nvPicPr>
        <p:blipFill rotWithShape="1">
          <a:blip r:embed="rId14" cstate="print">
            <a:extLst>
              <a:ext uri="{28A0092B-C50C-407E-A947-70E740481C1C}">
                <a14:useLocalDpi xmlns:a14="http://schemas.microsoft.com/office/drawing/2010/main" val="0"/>
              </a:ext>
            </a:extLst>
          </a:blip>
          <a:srcRect l="8989" t="7865" r="8615" b="7116"/>
          <a:stretch/>
        </p:blipFill>
        <p:spPr bwMode="auto">
          <a:xfrm>
            <a:off x="7486650" y="365125"/>
            <a:ext cx="1154118" cy="1191348"/>
          </a:xfrm>
          <a:prstGeom prst="rect">
            <a:avLst/>
          </a:prstGeom>
          <a:ln>
            <a:noFill/>
          </a:ln>
          <a:extLst>
            <a:ext uri="{53640926-AAD7-44D8-BBD7-CCE9431645EC}">
              <a14:shadowObscured xmlns:a14="http://schemas.microsoft.com/office/drawing/2010/main"/>
            </a:ext>
          </a:extLst>
        </p:spPr>
      </p:pic>
      <p:cxnSp>
        <p:nvCxnSpPr>
          <p:cNvPr id="8" name="Straight Connector 7"/>
          <p:cNvCxnSpPr/>
          <p:nvPr userDrawn="1"/>
        </p:nvCxnSpPr>
        <p:spPr>
          <a:xfrm>
            <a:off x="628650" y="1690689"/>
            <a:ext cx="7886700" cy="0"/>
          </a:xfrm>
          <a:prstGeom prst="line">
            <a:avLst/>
          </a:prstGeom>
          <a:ln w="28575">
            <a:solidFill>
              <a:srgbClr val="8D8DB4"/>
            </a:solidFill>
          </a:ln>
        </p:spPr>
        <p:style>
          <a:lnRef idx="1">
            <a:schemeClr val="accent1"/>
          </a:lnRef>
          <a:fillRef idx="0">
            <a:schemeClr val="accent1"/>
          </a:fillRef>
          <a:effectRef idx="0">
            <a:schemeClr val="accent1"/>
          </a:effectRef>
          <a:fontRef idx="minor">
            <a:schemeClr val="tx1"/>
          </a:fontRef>
        </p:style>
      </p:cxnSp>
      <p:pic>
        <p:nvPicPr>
          <p:cNvPr id="11" name="Picture 10"/>
          <p:cNvPicPr/>
          <p:nvPr userDrawn="1"/>
        </p:nvPicPr>
        <p:blipFill rotWithShape="1">
          <a:blip r:embed="rId15" cstate="print">
            <a:extLst>
              <a:ext uri="{28A0092B-C50C-407E-A947-70E740481C1C}">
                <a14:useLocalDpi xmlns:a14="http://schemas.microsoft.com/office/drawing/2010/main" val="0"/>
              </a:ext>
            </a:extLst>
          </a:blip>
          <a:srcRect t="17242" b="26552"/>
          <a:stretch/>
        </p:blipFill>
        <p:spPr bwMode="auto">
          <a:xfrm>
            <a:off x="6622473" y="6051485"/>
            <a:ext cx="1892877" cy="644290"/>
          </a:xfrm>
          <a:prstGeom prst="rect">
            <a:avLst/>
          </a:prstGeom>
          <a:ln>
            <a:noFill/>
          </a:ln>
          <a:extLst>
            <a:ext uri="{53640926-AAD7-44D8-BBD7-CCE9431645EC}">
              <a14:shadowObscured xmlns:a14="http://schemas.microsoft.com/office/drawing/2010/main"/>
            </a:ext>
          </a:extLst>
        </p:spPr>
      </p:pic>
      <p:pic>
        <p:nvPicPr>
          <p:cNvPr id="12" name="Picture 11"/>
          <p:cNvPicPr/>
          <p:nvPr userDrawn="1"/>
        </p:nvPicPr>
        <p:blipFill rotWithShape="1">
          <a:blip r:embed="rId16" cstate="print">
            <a:extLst>
              <a:ext uri="{28A0092B-C50C-407E-A947-70E740481C1C}">
                <a14:useLocalDpi xmlns:a14="http://schemas.microsoft.com/office/drawing/2010/main" val="0"/>
              </a:ext>
            </a:extLst>
          </a:blip>
          <a:srcRect t="10343" b="13291"/>
          <a:stretch/>
        </p:blipFill>
        <p:spPr bwMode="auto">
          <a:xfrm>
            <a:off x="628650" y="6056087"/>
            <a:ext cx="1387186" cy="635086"/>
          </a:xfrm>
          <a:prstGeom prst="rect">
            <a:avLst/>
          </a:prstGeom>
          <a:ln>
            <a:noFill/>
          </a:ln>
          <a:extLst>
            <a:ext uri="{53640926-AAD7-44D8-BBD7-CCE9431645EC}">
              <a14:shadowObscured xmlns:a14="http://schemas.microsoft.com/office/drawing/2010/main"/>
            </a:ext>
          </a:extLst>
        </p:spPr>
      </p:pic>
      <p:pic>
        <p:nvPicPr>
          <p:cNvPr id="13" name="Picture 1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3946895" y="5966903"/>
            <a:ext cx="2141715" cy="813454"/>
          </a:xfrm>
          <a:prstGeom prst="rect">
            <a:avLst/>
          </a:prstGeom>
        </p:spPr>
      </p:pic>
      <p:pic>
        <p:nvPicPr>
          <p:cNvPr id="14" name="Picture 13"/>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549698" y="6055613"/>
            <a:ext cx="863335" cy="636035"/>
          </a:xfrm>
          <a:prstGeom prst="rect">
            <a:avLst/>
          </a:prstGeom>
        </p:spPr>
      </p:pic>
    </p:spTree>
    <p:extLst>
      <p:ext uri="{BB962C8B-B14F-4D97-AF65-F5344CB8AC3E}">
        <p14:creationId xmlns:p14="http://schemas.microsoft.com/office/powerpoint/2010/main" val="3096538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3331" y="1887232"/>
            <a:ext cx="6858000" cy="2119120"/>
          </a:xfrm>
        </p:spPr>
        <p:txBody>
          <a:bodyPr>
            <a:normAutofit fontScale="90000"/>
          </a:bodyPr>
          <a:lstStyle/>
          <a:p>
            <a:r>
              <a:rPr lang="en-GB" dirty="0" smtClean="0"/>
              <a:t>Smoke-Free Homes Network Malaysia (SFHNM)</a:t>
            </a:r>
            <a:br>
              <a:rPr lang="en-GB" dirty="0" smtClean="0"/>
            </a:br>
            <a:r>
              <a:rPr lang="en-GB" dirty="0" smtClean="0"/>
              <a:t>Third </a:t>
            </a:r>
            <a:r>
              <a:rPr lang="en-GB" dirty="0" smtClean="0"/>
              <a:t>meeting</a:t>
            </a:r>
            <a:br>
              <a:rPr lang="en-GB" dirty="0" smtClean="0"/>
            </a:br>
            <a:r>
              <a:rPr lang="en-GB" dirty="0" smtClean="0"/>
              <a:t>Break-out discussion</a:t>
            </a:r>
            <a:endParaRPr lang="en-GB" dirty="0"/>
          </a:p>
        </p:txBody>
      </p:sp>
      <p:sp>
        <p:nvSpPr>
          <p:cNvPr id="3" name="Subtitle 2"/>
          <p:cNvSpPr>
            <a:spLocks noGrp="1"/>
          </p:cNvSpPr>
          <p:nvPr>
            <p:ph type="subTitle" idx="1"/>
          </p:nvPr>
        </p:nvSpPr>
        <p:spPr>
          <a:xfrm>
            <a:off x="1143000" y="4110446"/>
            <a:ext cx="6858000" cy="1147354"/>
          </a:xfrm>
        </p:spPr>
        <p:txBody>
          <a:bodyPr/>
          <a:lstStyle/>
          <a:p>
            <a:r>
              <a:rPr lang="en-GB" dirty="0" smtClean="0"/>
              <a:t>Dr Sean Semple and Dr Emilia Abidin</a:t>
            </a:r>
            <a:endParaRPr lang="en-GB" dirty="0"/>
          </a:p>
        </p:txBody>
      </p:sp>
    </p:spTree>
    <p:extLst>
      <p:ext uri="{BB962C8B-B14F-4D97-AF65-F5344CB8AC3E}">
        <p14:creationId xmlns:p14="http://schemas.microsoft.com/office/powerpoint/2010/main" val="1638207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discussion</a:t>
            </a:r>
            <a:endParaRPr lang="en-GB" dirty="0"/>
          </a:p>
        </p:txBody>
      </p:sp>
      <p:sp>
        <p:nvSpPr>
          <p:cNvPr id="3" name="Content Placeholder 2"/>
          <p:cNvSpPr>
            <a:spLocks noGrp="1"/>
          </p:cNvSpPr>
          <p:nvPr>
            <p:ph idx="1"/>
          </p:nvPr>
        </p:nvSpPr>
        <p:spPr/>
        <p:txBody>
          <a:bodyPr>
            <a:normAutofit lnSpcReduction="10000"/>
          </a:bodyPr>
          <a:lstStyle/>
          <a:p>
            <a:r>
              <a:rPr lang="en-GB" dirty="0" smtClean="0"/>
              <a:t>5 breakout rooms with 5-6 of us in each room</a:t>
            </a:r>
          </a:p>
          <a:p>
            <a:r>
              <a:rPr lang="en-GB" dirty="0" smtClean="0"/>
              <a:t>There will be one moderator to lead the discussion in each room</a:t>
            </a:r>
          </a:p>
          <a:p>
            <a:r>
              <a:rPr lang="en-GB" dirty="0" smtClean="0"/>
              <a:t>Whiteboard should let you enter your thoughts and ideas</a:t>
            </a:r>
          </a:p>
          <a:p>
            <a:endParaRPr lang="en-GB" dirty="0"/>
          </a:p>
          <a:p>
            <a:r>
              <a:rPr lang="en-GB" dirty="0" smtClean="0"/>
              <a:t>You can also use the chat function to type ideas for your moderator to see</a:t>
            </a:r>
          </a:p>
          <a:p>
            <a:endParaRPr lang="en-GB" dirty="0"/>
          </a:p>
          <a:p>
            <a:r>
              <a:rPr lang="en-GB" dirty="0" smtClean="0"/>
              <a:t>Spend 20 minutes discussing as a group then have a 5 min comfort break and then we’ll all return to the main session at 4.35pm</a:t>
            </a:r>
          </a:p>
          <a:p>
            <a:endParaRPr lang="en-GB" dirty="0"/>
          </a:p>
          <a:p>
            <a:r>
              <a:rPr lang="en-GB" dirty="0" smtClean="0"/>
              <a:t>Moderators or anyone else in the group will then present your ideas for five minutes</a:t>
            </a:r>
            <a:endParaRPr lang="en-GB" dirty="0"/>
          </a:p>
        </p:txBody>
      </p:sp>
    </p:spTree>
    <p:extLst>
      <p:ext uri="{BB962C8B-B14F-4D97-AF65-F5344CB8AC3E}">
        <p14:creationId xmlns:p14="http://schemas.microsoft.com/office/powerpoint/2010/main" val="3514385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topics to discuss</a:t>
            </a:r>
            <a:endParaRPr lang="en-GB" dirty="0"/>
          </a:p>
        </p:txBody>
      </p:sp>
      <p:sp>
        <p:nvSpPr>
          <p:cNvPr id="3" name="Content Placeholder 2"/>
          <p:cNvSpPr>
            <a:spLocks noGrp="1"/>
          </p:cNvSpPr>
          <p:nvPr>
            <p:ph idx="1"/>
          </p:nvPr>
        </p:nvSpPr>
        <p:spPr/>
        <p:txBody>
          <a:bodyPr>
            <a:normAutofit/>
          </a:bodyPr>
          <a:lstStyle/>
          <a:p>
            <a:pPr marL="0" indent="0">
              <a:buNone/>
            </a:pPr>
            <a:r>
              <a:rPr lang="en-GB" dirty="0"/>
              <a:t>1.      What do </a:t>
            </a:r>
            <a:r>
              <a:rPr lang="en-GB" b="1" dirty="0"/>
              <a:t>you</a:t>
            </a:r>
            <a:r>
              <a:rPr lang="en-GB" dirty="0"/>
              <a:t> want to see happen in relation to smoke-free homes in Malaysia by 2030</a:t>
            </a:r>
            <a:r>
              <a:rPr lang="en-GB" dirty="0" smtClean="0"/>
              <a:t>?</a:t>
            </a:r>
          </a:p>
          <a:p>
            <a:pPr marL="0" indent="0">
              <a:buNone/>
            </a:pPr>
            <a:endParaRPr lang="en-GB" dirty="0"/>
          </a:p>
          <a:p>
            <a:pPr marL="0" indent="0">
              <a:buNone/>
            </a:pPr>
            <a:r>
              <a:rPr lang="en-GB" dirty="0"/>
              <a:t>2.      What one policy would you ask the government to implement to increase smoke-free homes</a:t>
            </a:r>
            <a:r>
              <a:rPr lang="en-GB" dirty="0" smtClean="0"/>
              <a:t>?</a:t>
            </a:r>
          </a:p>
          <a:p>
            <a:pPr marL="0" indent="0">
              <a:buNone/>
            </a:pPr>
            <a:endParaRPr lang="en-GB" dirty="0"/>
          </a:p>
          <a:p>
            <a:pPr marL="0" indent="0">
              <a:buNone/>
            </a:pPr>
            <a:r>
              <a:rPr lang="en-GB" dirty="0"/>
              <a:t>3.      How do we grow this network to become larger and more influential?</a:t>
            </a:r>
          </a:p>
        </p:txBody>
      </p:sp>
    </p:spTree>
    <p:extLst>
      <p:ext uri="{BB962C8B-B14F-4D97-AF65-F5344CB8AC3E}">
        <p14:creationId xmlns:p14="http://schemas.microsoft.com/office/powerpoint/2010/main" val="1460919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the whiteboard – view options and then select ‘annotate’</a:t>
            </a:r>
            <a:endParaRPr lang="en-GB" dirty="0"/>
          </a:p>
        </p:txBody>
      </p:sp>
      <p:sp>
        <p:nvSpPr>
          <p:cNvPr id="5" name="Content Placeholder 4"/>
          <p:cNvSpPr>
            <a:spLocks noGrp="1"/>
          </p:cNvSpPr>
          <p:nvPr>
            <p:ph idx="1"/>
          </p:nvPr>
        </p:nvSpPr>
        <p:spPr/>
        <p:txBody>
          <a:bodyPr/>
          <a:lstStyle/>
          <a:p>
            <a:endParaRPr lang="en-GB"/>
          </a:p>
        </p:txBody>
      </p:sp>
      <p:pic>
        <p:nvPicPr>
          <p:cNvPr id="6" name="Picture 5"/>
          <p:cNvPicPr>
            <a:picLocks noChangeAspect="1"/>
          </p:cNvPicPr>
          <p:nvPr/>
        </p:nvPicPr>
        <p:blipFill>
          <a:blip r:embed="rId2"/>
          <a:stretch>
            <a:fillRect/>
          </a:stretch>
        </p:blipFill>
        <p:spPr>
          <a:xfrm>
            <a:off x="686164" y="1751649"/>
            <a:ext cx="7771671" cy="4288394"/>
          </a:xfrm>
          <a:prstGeom prst="rect">
            <a:avLst/>
          </a:prstGeom>
        </p:spPr>
      </p:pic>
    </p:spTree>
    <p:extLst>
      <p:ext uri="{BB962C8B-B14F-4D97-AF65-F5344CB8AC3E}">
        <p14:creationId xmlns:p14="http://schemas.microsoft.com/office/powerpoint/2010/main" val="365974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topics to discuss</a:t>
            </a:r>
            <a:endParaRPr lang="en-GB" dirty="0"/>
          </a:p>
        </p:txBody>
      </p:sp>
      <p:sp>
        <p:nvSpPr>
          <p:cNvPr id="3" name="Content Placeholder 2"/>
          <p:cNvSpPr>
            <a:spLocks noGrp="1"/>
          </p:cNvSpPr>
          <p:nvPr>
            <p:ph idx="1"/>
          </p:nvPr>
        </p:nvSpPr>
        <p:spPr/>
        <p:txBody>
          <a:bodyPr>
            <a:normAutofit/>
          </a:bodyPr>
          <a:lstStyle/>
          <a:p>
            <a:pPr marL="0" indent="0">
              <a:buNone/>
            </a:pPr>
            <a:r>
              <a:rPr lang="en-GB" dirty="0"/>
              <a:t>1.      What do </a:t>
            </a:r>
            <a:r>
              <a:rPr lang="en-GB" b="1" dirty="0"/>
              <a:t>you</a:t>
            </a:r>
            <a:r>
              <a:rPr lang="en-GB" dirty="0"/>
              <a:t> want to see happen in relation to smoke-free homes in Malaysia by 2030</a:t>
            </a:r>
            <a:r>
              <a:rPr lang="en-GB" dirty="0" smtClean="0"/>
              <a:t>?</a:t>
            </a:r>
          </a:p>
          <a:p>
            <a:pPr marL="0" indent="0">
              <a:buNone/>
            </a:pPr>
            <a:r>
              <a:rPr lang="en-GB" dirty="0" smtClean="0"/>
              <a:t>What we came up with….</a:t>
            </a:r>
            <a:endParaRPr lang="en-GB" dirty="0"/>
          </a:p>
          <a:p>
            <a:r>
              <a:rPr lang="en-GB" dirty="0" err="1" smtClean="0"/>
              <a:t>Denormalisation</a:t>
            </a:r>
            <a:r>
              <a:rPr lang="en-GB" dirty="0" smtClean="0"/>
              <a:t> of smoking in the home</a:t>
            </a:r>
          </a:p>
          <a:p>
            <a:r>
              <a:rPr lang="en-GB" dirty="0" smtClean="0"/>
              <a:t>Education of parents about harms</a:t>
            </a:r>
          </a:p>
          <a:p>
            <a:r>
              <a:rPr lang="en-GB" dirty="0" smtClean="0"/>
              <a:t>Education in the workplace</a:t>
            </a:r>
          </a:p>
          <a:p>
            <a:r>
              <a:rPr lang="en-GB" dirty="0" smtClean="0"/>
              <a:t>SF homes for the vulnerable </a:t>
            </a:r>
          </a:p>
          <a:p>
            <a:r>
              <a:rPr lang="en-GB" dirty="0" smtClean="0"/>
              <a:t>How do we monitor and enforce – intelligent homes</a:t>
            </a:r>
          </a:p>
          <a:p>
            <a:endParaRPr lang="en-GB" dirty="0"/>
          </a:p>
          <a:p>
            <a:r>
              <a:rPr lang="en-GB" dirty="0" smtClean="0"/>
              <a:t>Tackle e-cig use and vaping (</a:t>
            </a:r>
            <a:r>
              <a:rPr lang="en-GB" dirty="0" err="1" smtClean="0"/>
              <a:t>esp</a:t>
            </a:r>
            <a:r>
              <a:rPr lang="en-GB" dirty="0" smtClean="0"/>
              <a:t> among children)</a:t>
            </a:r>
          </a:p>
          <a:p>
            <a:pPr marL="0" indent="0">
              <a:buNone/>
            </a:pPr>
            <a:endParaRPr lang="en-GB" dirty="0"/>
          </a:p>
          <a:p>
            <a:pPr marL="0" indent="0">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807633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topics to discuss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2</a:t>
            </a:r>
            <a:r>
              <a:rPr lang="en-GB" dirty="0"/>
              <a:t>.      What one policy would you ask the government to implement to increase smoke-free homes</a:t>
            </a:r>
            <a:r>
              <a:rPr lang="en-GB" dirty="0" smtClean="0"/>
              <a:t>?</a:t>
            </a:r>
          </a:p>
          <a:p>
            <a:pPr marL="0" indent="0">
              <a:buNone/>
            </a:pPr>
            <a:r>
              <a:rPr lang="en-GB" dirty="0"/>
              <a:t>What we came up with….</a:t>
            </a:r>
          </a:p>
          <a:p>
            <a:r>
              <a:rPr lang="en-GB" dirty="0" smtClean="0"/>
              <a:t>Legislation in shared flats and apartments</a:t>
            </a:r>
          </a:p>
          <a:p>
            <a:r>
              <a:rPr lang="en-GB" dirty="0" smtClean="0"/>
              <a:t>Tax incentives for those making their home SF</a:t>
            </a:r>
          </a:p>
          <a:p>
            <a:r>
              <a:rPr lang="en-GB" dirty="0" smtClean="0"/>
              <a:t>Mass media campaigns</a:t>
            </a:r>
          </a:p>
          <a:p>
            <a:r>
              <a:rPr lang="en-GB" dirty="0" smtClean="0"/>
              <a:t>Smoke-free cars</a:t>
            </a:r>
          </a:p>
          <a:p>
            <a:r>
              <a:rPr lang="en-GB" dirty="0" smtClean="0"/>
              <a:t>Setting a target to reduce the % of children exposed to SHS by 2030 – how do we get a baseline? </a:t>
            </a:r>
          </a:p>
          <a:p>
            <a:pPr marL="0" indent="0">
              <a:buNone/>
            </a:pPr>
            <a:endParaRPr lang="en-GB" dirty="0" smtClean="0"/>
          </a:p>
        </p:txBody>
      </p:sp>
    </p:spTree>
    <p:extLst>
      <p:ext uri="{BB962C8B-B14F-4D97-AF65-F5344CB8AC3E}">
        <p14:creationId xmlns:p14="http://schemas.microsoft.com/office/powerpoint/2010/main" val="3073768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topics to discuss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3</a:t>
            </a:r>
            <a:r>
              <a:rPr lang="en-GB" dirty="0"/>
              <a:t>.      How do we grow this network to become larger and more influential</a:t>
            </a:r>
            <a:r>
              <a:rPr lang="en-GB" dirty="0" smtClean="0"/>
              <a:t>?</a:t>
            </a:r>
          </a:p>
          <a:p>
            <a:pPr marL="0" indent="0">
              <a:buNone/>
            </a:pPr>
            <a:r>
              <a:rPr lang="en-GB" dirty="0"/>
              <a:t>What we came up with….</a:t>
            </a:r>
          </a:p>
          <a:p>
            <a:r>
              <a:rPr lang="en-GB" dirty="0" smtClean="0"/>
              <a:t>Involve ministries in Malaysian government</a:t>
            </a:r>
          </a:p>
          <a:p>
            <a:r>
              <a:rPr lang="en-GB" dirty="0" smtClean="0"/>
              <a:t>Use social media even more!</a:t>
            </a:r>
          </a:p>
          <a:p>
            <a:r>
              <a:rPr lang="en-GB" dirty="0" smtClean="0"/>
              <a:t>Involve and work with NGOs</a:t>
            </a:r>
          </a:p>
          <a:p>
            <a:r>
              <a:rPr lang="en-GB" dirty="0" smtClean="0"/>
              <a:t>Involve Generation Free (those born after 2009)</a:t>
            </a:r>
            <a:endParaRPr lang="en-GB" dirty="0"/>
          </a:p>
        </p:txBody>
      </p:sp>
    </p:spTree>
    <p:extLst>
      <p:ext uri="{BB962C8B-B14F-4D97-AF65-F5344CB8AC3E}">
        <p14:creationId xmlns:p14="http://schemas.microsoft.com/office/powerpoint/2010/main" val="3939541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93" y="1930958"/>
            <a:ext cx="7886700" cy="1796311"/>
          </a:xfrm>
        </p:spPr>
        <p:txBody>
          <a:bodyPr>
            <a:normAutofit fontScale="90000"/>
          </a:bodyPr>
          <a:lstStyle/>
          <a:p>
            <a:r>
              <a:rPr lang="en-GB" sz="3600" dirty="0" smtClean="0"/>
              <a:t>Thank you and see you all </a:t>
            </a:r>
            <a:r>
              <a:rPr lang="en-GB" sz="3600" dirty="0" smtClean="0"/>
              <a:t>in about 25 minutes</a:t>
            </a:r>
            <a:r>
              <a:rPr lang="en-GB" sz="3600" dirty="0" smtClean="0"/>
              <a:t/>
            </a:r>
            <a:br>
              <a:rPr lang="en-GB" sz="3600" dirty="0" smtClean="0"/>
            </a:br>
            <a:r>
              <a:rPr lang="en-GB" sz="4800" dirty="0" smtClean="0"/>
              <a:t/>
            </a:r>
            <a:br>
              <a:rPr lang="en-GB" sz="4800" dirty="0" smtClean="0"/>
            </a:br>
            <a:r>
              <a:rPr lang="en-GB" sz="4800" dirty="0" smtClean="0"/>
              <a:t>#MyFamilyMySmoke</a:t>
            </a:r>
            <a:endParaRPr lang="en-GB" sz="4800" dirty="0"/>
          </a:p>
        </p:txBody>
      </p:sp>
      <p:sp>
        <p:nvSpPr>
          <p:cNvPr id="3" name="Text Placeholder 2"/>
          <p:cNvSpPr>
            <a:spLocks noGrp="1"/>
          </p:cNvSpPr>
          <p:nvPr>
            <p:ph type="body" idx="1"/>
          </p:nvPr>
        </p:nvSpPr>
        <p:spPr/>
        <p:txBody>
          <a:bodyPr/>
          <a:lstStyle/>
          <a:p>
            <a:r>
              <a:rPr lang="en-US" dirty="0"/>
              <a:t>This work was supported by a Newton Fund Impact Scheme </a:t>
            </a:r>
            <a:r>
              <a:rPr lang="en-GB" dirty="0"/>
              <a:t>grant, ID 534474856, under the Newton-</a:t>
            </a:r>
            <a:r>
              <a:rPr lang="en-GB" dirty="0" err="1"/>
              <a:t>Ungku</a:t>
            </a:r>
            <a:r>
              <a:rPr lang="en-GB" dirty="0"/>
              <a:t> Omar Fund partnership. The grant is funded by the UK Department for Business, Energy and Industrial Strategy and MIGHT and delivered by the British Council. For further information, please visit www.newtonfund.ac.uk.</a:t>
            </a:r>
            <a:endParaRPr lang="en-US" dirty="0"/>
          </a:p>
          <a:p>
            <a:endParaRPr lang="en-GB" dirty="0"/>
          </a:p>
        </p:txBody>
      </p:sp>
    </p:spTree>
    <p:extLst>
      <p:ext uri="{BB962C8B-B14F-4D97-AF65-F5344CB8AC3E}">
        <p14:creationId xmlns:p14="http://schemas.microsoft.com/office/powerpoint/2010/main" val="4287909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FHNM Welcome050820.potx" id="{998DDF33-78E1-4E0A-B7D1-D58B6C86322F}" vid="{D475B28D-3F97-40BD-96EC-DA3C972BFF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3177</TotalTime>
  <Words>465</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Smoke-Free Homes Network Malaysia (SFHNM) Third meeting Break-out discussion</vt:lpstr>
      <vt:lpstr>Group discussion</vt:lpstr>
      <vt:lpstr>Three topics to discuss</vt:lpstr>
      <vt:lpstr>Using the whiteboard – view options and then select ‘annotate’</vt:lpstr>
      <vt:lpstr>Three topics to discuss</vt:lpstr>
      <vt:lpstr>Three topics to discuss</vt:lpstr>
      <vt:lpstr>Three topics to discuss</vt:lpstr>
      <vt:lpstr>Thank you and see you all in about 25 minutes  #MyFamilyMySmoke</vt:lpstr>
    </vt:vector>
  </TitlesOfParts>
  <Company>University Of Stirling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Ruaraidh Dobson</dc:creator>
  <cp:lastModifiedBy>Sean Semple</cp:lastModifiedBy>
  <cp:revision>32</cp:revision>
  <dcterms:created xsi:type="dcterms:W3CDTF">2020-05-18T14:29:35Z</dcterms:created>
  <dcterms:modified xsi:type="dcterms:W3CDTF">2021-02-24T09:38:26Z</dcterms:modified>
</cp:coreProperties>
</file>