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70" r:id="rId6"/>
    <p:sldId id="272" r:id="rId7"/>
    <p:sldId id="273" r:id="rId8"/>
    <p:sldId id="290" r:id="rId9"/>
    <p:sldId id="289" r:id="rId10"/>
    <p:sldId id="269" r:id="rId11"/>
    <p:sldId id="284" r:id="rId12"/>
    <p:sldId id="267" r:id="rId13"/>
    <p:sldId id="268" r:id="rId14"/>
    <p:sldId id="266" r:id="rId15"/>
    <p:sldId id="285" r:id="rId16"/>
    <p:sldId id="286" r:id="rId17"/>
    <p:sldId id="277" r:id="rId18"/>
    <p:sldId id="287" r:id="rId19"/>
    <p:sldId id="282"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DB4"/>
    <a:srgbClr val="B64854"/>
    <a:srgbClr val="F8F253"/>
    <a:srgbClr val="FEF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647" autoAdjust="0"/>
    <p:restoredTop sz="94660"/>
  </p:normalViewPr>
  <p:slideViewPr>
    <p:cSldViewPr snapToGrid="0" showGuides="1">
      <p:cViewPr varScale="1">
        <p:scale>
          <a:sx n="88" d="100"/>
          <a:sy n="88" d="100"/>
        </p:scale>
        <p:origin x="749" y="62"/>
      </p:cViewPr>
      <p:guideLst>
        <p:guide orient="horz" pos="2160"/>
        <p:guide pos="2880"/>
      </p:guideLst>
    </p:cSldViewPr>
  </p:slideViewPr>
  <p:notesTextViewPr>
    <p:cViewPr>
      <p:scale>
        <a:sx n="1" d="1"/>
        <a:sy n="1" d="1"/>
      </p:scale>
      <p:origin x="0" y="0"/>
    </p:cViewPr>
  </p:notesTextViewPr>
  <p:sorterViewPr>
    <p:cViewPr varScale="1">
      <p:scale>
        <a:sx n="1" d="1"/>
        <a:sy n="1" d="1"/>
      </p:scale>
      <p:origin x="0" y="-4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10A77-F00C-4D51-8D5F-8D2EBB7C636D}" type="datetimeFigureOut">
              <a:rPr lang="en-GB" smtClean="0"/>
              <a:t>24/02/2021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E7583-888D-414B-88C3-D8A1F6783AAC}" type="slidenum">
              <a:rPr lang="en-GB" smtClean="0"/>
              <a:t>‹#›</a:t>
            </a:fld>
            <a:endParaRPr lang="en-GB"/>
          </a:p>
        </p:txBody>
      </p:sp>
    </p:spTree>
    <p:extLst>
      <p:ext uri="{BB962C8B-B14F-4D97-AF65-F5344CB8AC3E}">
        <p14:creationId xmlns:p14="http://schemas.microsoft.com/office/powerpoint/2010/main" val="71517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14B820-B188-4C4C-B5D3-32BB808A7731}" type="slidenum">
              <a:rPr lang="en-GB" smtClean="0"/>
              <a:t>3</a:t>
            </a:fld>
            <a:endParaRPr lang="en-GB"/>
          </a:p>
        </p:txBody>
      </p:sp>
    </p:spTree>
    <p:extLst>
      <p:ext uri="{BB962C8B-B14F-4D97-AF65-F5344CB8AC3E}">
        <p14:creationId xmlns:p14="http://schemas.microsoft.com/office/powerpoint/2010/main" val="116600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14B820-B188-4C4C-B5D3-32BB808A7731}" type="slidenum">
              <a:rPr lang="en-GB" smtClean="0"/>
              <a:t>4</a:t>
            </a:fld>
            <a:endParaRPr lang="en-GB"/>
          </a:p>
        </p:txBody>
      </p:sp>
    </p:spTree>
    <p:extLst>
      <p:ext uri="{BB962C8B-B14F-4D97-AF65-F5344CB8AC3E}">
        <p14:creationId xmlns:p14="http://schemas.microsoft.com/office/powerpoint/2010/main" val="351762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65454AF-77AA-4F02-86A4-9422519163EA}" type="slidenum">
              <a:rPr lang="en-GB" smtClean="0"/>
              <a:t>6</a:t>
            </a:fld>
            <a:endParaRPr lang="en-GB"/>
          </a:p>
        </p:txBody>
      </p:sp>
    </p:spTree>
    <p:extLst>
      <p:ext uri="{BB962C8B-B14F-4D97-AF65-F5344CB8AC3E}">
        <p14:creationId xmlns:p14="http://schemas.microsoft.com/office/powerpoint/2010/main" val="135463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E7583-888D-414B-88C3-D8A1F6783AAC}" type="slidenum">
              <a:rPr lang="en-GB" smtClean="0"/>
              <a:t>14</a:t>
            </a:fld>
            <a:endParaRPr lang="en-GB"/>
          </a:p>
        </p:txBody>
      </p:sp>
    </p:spTree>
    <p:extLst>
      <p:ext uri="{BB962C8B-B14F-4D97-AF65-F5344CB8AC3E}">
        <p14:creationId xmlns:p14="http://schemas.microsoft.com/office/powerpoint/2010/main" val="69485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E7583-888D-414B-88C3-D8A1F6783AAC}" type="slidenum">
              <a:rPr lang="en-GB" smtClean="0"/>
              <a:t>15</a:t>
            </a:fld>
            <a:endParaRPr lang="en-GB"/>
          </a:p>
        </p:txBody>
      </p:sp>
    </p:spTree>
    <p:extLst>
      <p:ext uri="{BB962C8B-B14F-4D97-AF65-F5344CB8AC3E}">
        <p14:creationId xmlns:p14="http://schemas.microsoft.com/office/powerpoint/2010/main" val="319787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E7583-888D-414B-88C3-D8A1F6783AAC}" type="slidenum">
              <a:rPr lang="en-GB" smtClean="0"/>
              <a:t>16</a:t>
            </a:fld>
            <a:endParaRPr lang="en-GB"/>
          </a:p>
        </p:txBody>
      </p:sp>
    </p:spTree>
    <p:extLst>
      <p:ext uri="{BB962C8B-B14F-4D97-AF65-F5344CB8AC3E}">
        <p14:creationId xmlns:p14="http://schemas.microsoft.com/office/powerpoint/2010/main" val="11984010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emf"/><Relationship Id="rId7" Type="http://schemas.openxmlformats.org/officeDocument/2006/relationships/image" Target="../media/image1.jpeg"/><Relationship Id="rId12" Type="http://schemas.openxmlformats.org/officeDocument/2006/relationships/image" Target="../media/image14.png"/><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0.jpeg"/><Relationship Id="rId11" Type="http://schemas.openxmlformats.org/officeDocument/2006/relationships/image" Target="../media/image4.pn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jpeg"/><Relationship Id="rId7" Type="http://schemas.openxmlformats.org/officeDocument/2006/relationships/image" Target="../media/image8.jpeg"/><Relationship Id="rId12"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7.emf"/><Relationship Id="rId11" Type="http://schemas.openxmlformats.org/officeDocument/2006/relationships/image" Target="../media/image4.png"/><Relationship Id="rId5" Type="http://schemas.openxmlformats.org/officeDocument/2006/relationships/image" Target="../media/image6.emf"/><Relationship Id="rId10"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90843"/>
            <a:ext cx="6858000" cy="2119120"/>
          </a:xfrm>
        </p:spPr>
        <p:txBody>
          <a:bodyPr anchor="b"/>
          <a:lstStyle>
            <a:lvl1pPr algn="ctr">
              <a:defRPr sz="4500"/>
            </a:lvl1pPr>
          </a:lstStyle>
          <a:p>
            <a:r>
              <a:rPr lang="en-US"/>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F51054FF-DA3C-414D-A290-B501BAFB1AFB}"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AFA1B-1C6D-48F5-838C-C7DFEC2935DD}" type="slidenum">
              <a:rPr lang="en-GB" smtClean="0"/>
              <a:t>‹#›</a:t>
            </a:fld>
            <a:endParaRPr lang="en-GB"/>
          </a:p>
        </p:txBody>
      </p:sp>
      <p:pic>
        <p:nvPicPr>
          <p:cNvPr id="7" name="Picture 6"/>
          <p:cNvPicPr>
            <a:picLocks noChangeAspect="1"/>
          </p:cNvPicPr>
          <p:nvPr userDrawn="1"/>
        </p:nvPicPr>
        <p:blipFill>
          <a:blip r:embed="rId2"/>
          <a:stretch>
            <a:fillRect/>
          </a:stretch>
        </p:blipFill>
        <p:spPr>
          <a:xfrm>
            <a:off x="3246644" y="5702854"/>
            <a:ext cx="1646015" cy="560456"/>
          </a:xfrm>
          <a:prstGeom prst="rect">
            <a:avLst/>
          </a:prstGeom>
        </p:spPr>
      </p:pic>
      <p:pic>
        <p:nvPicPr>
          <p:cNvPr id="8" name="Picture 7"/>
          <p:cNvPicPr>
            <a:picLocks noChangeAspect="1"/>
          </p:cNvPicPr>
          <p:nvPr userDrawn="1"/>
        </p:nvPicPr>
        <p:blipFill>
          <a:blip r:embed="rId3"/>
          <a:stretch>
            <a:fillRect/>
          </a:stretch>
        </p:blipFill>
        <p:spPr>
          <a:xfrm>
            <a:off x="4925379" y="5577712"/>
            <a:ext cx="1194563" cy="810741"/>
          </a:xfrm>
          <a:prstGeom prst="rect">
            <a:avLst/>
          </a:prstGeom>
        </p:spPr>
      </p:pic>
      <p:pic>
        <p:nvPicPr>
          <p:cNvPr id="1026" name="Picture 2" descr="https://scontent.fbhx3-1.fna.fbcdn.net/v/t1.0-9/12243061_10153400573758500_4641228636138845398_n.jpg?_nc_cat=110&amp;_nc_sid=09cbfe&amp;_nc_ohc=4LQGlNwPGZkAX_S_MFo&amp;_nc_ht=scontent.fbhx3-1.fna&amp;oh=244a9972a4017361f68cced24181139b&amp;oe=5EE69DC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2662" y="5430196"/>
            <a:ext cx="1105772" cy="1105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userDrawn="1"/>
        </p:nvPicPr>
        <p:blipFill rotWithShape="1">
          <a:blip r:embed="rId5" cstate="print">
            <a:extLst>
              <a:ext uri="{28A0092B-C50C-407E-A947-70E740481C1C}">
                <a14:useLocalDpi xmlns:a14="http://schemas.microsoft.com/office/drawing/2010/main" val="0"/>
              </a:ext>
            </a:extLst>
          </a:blip>
          <a:srcRect t="17242" b="26552"/>
          <a:stretch/>
        </p:blipFill>
        <p:spPr bwMode="auto">
          <a:xfrm>
            <a:off x="6882181" y="558661"/>
            <a:ext cx="1633169" cy="555892"/>
          </a:xfrm>
          <a:prstGeom prst="rect">
            <a:avLst/>
          </a:prstGeom>
          <a:ln>
            <a:noFill/>
          </a:ln>
          <a:extLst>
            <a:ext uri="{53640926-AAD7-44D8-BBD7-CCE9431645EC}">
              <a14:shadowObscured xmlns:a14="http://schemas.microsoft.com/office/drawing/2010/main"/>
            </a:ext>
          </a:extLst>
        </p:spPr>
      </p:pic>
      <p:pic>
        <p:nvPicPr>
          <p:cNvPr id="13" name="Picture 12"/>
          <p:cNvPicPr/>
          <p:nvPr userDrawn="1"/>
        </p:nvPicPr>
        <p:blipFill rotWithShape="1">
          <a:blip r:embed="rId6" cstate="print">
            <a:extLst>
              <a:ext uri="{28A0092B-C50C-407E-A947-70E740481C1C}">
                <a14:useLocalDpi xmlns:a14="http://schemas.microsoft.com/office/drawing/2010/main" val="0"/>
              </a:ext>
            </a:extLst>
          </a:blip>
          <a:srcRect t="10343" b="13291"/>
          <a:stretch/>
        </p:blipFill>
        <p:spPr bwMode="auto">
          <a:xfrm>
            <a:off x="5183734" y="532714"/>
            <a:ext cx="1327557" cy="607787"/>
          </a:xfrm>
          <a:prstGeom prst="rect">
            <a:avLst/>
          </a:prstGeom>
          <a:ln>
            <a:noFill/>
          </a:ln>
          <a:extLst>
            <a:ext uri="{53640926-AAD7-44D8-BBD7-CCE9431645EC}">
              <a14:shadowObscured xmlns:a14="http://schemas.microsoft.com/office/drawing/2010/main"/>
            </a:ext>
          </a:extLst>
        </p:spPr>
      </p:pic>
      <p:pic>
        <p:nvPicPr>
          <p:cNvPr id="14" name="Picture 13"/>
          <p:cNvPicPr/>
          <p:nvPr userDrawn="1"/>
        </p:nvPicPr>
        <p:blipFill rotWithShape="1">
          <a:blip r:embed="rId7" cstate="print">
            <a:extLst>
              <a:ext uri="{28A0092B-C50C-407E-A947-70E740481C1C}">
                <a14:useLocalDpi xmlns:a14="http://schemas.microsoft.com/office/drawing/2010/main" val="0"/>
              </a:ext>
            </a:extLst>
          </a:blip>
          <a:srcRect l="8989" t="7865" r="8615" b="7116"/>
          <a:stretch/>
        </p:blipFill>
        <p:spPr bwMode="auto">
          <a:xfrm>
            <a:off x="3993634" y="106477"/>
            <a:ext cx="1154118" cy="1191348"/>
          </a:xfrm>
          <a:prstGeom prst="rect">
            <a:avLst/>
          </a:prstGeom>
          <a:ln>
            <a:noFill/>
          </a:ln>
          <a:extLst>
            <a:ext uri="{53640926-AAD7-44D8-BBD7-CCE9431645EC}">
              <a14:shadowObscured xmlns:a14="http://schemas.microsoft.com/office/drawing/2010/main"/>
            </a:ext>
          </a:extLst>
        </p:spPr>
      </p:pic>
      <p:pic>
        <p:nvPicPr>
          <p:cNvPr id="15" name="Picture 14"/>
          <p:cNvPicPr/>
          <p:nvPr userDrawn="1"/>
        </p:nvPicPr>
        <p:blipFill>
          <a:blip r:embed="rId8" cstate="print">
            <a:extLst>
              <a:ext uri="{28A0092B-C50C-407E-A947-70E740481C1C}">
                <a14:useLocalDpi xmlns:a14="http://schemas.microsoft.com/office/drawing/2010/main" val="0"/>
              </a:ext>
            </a:extLst>
          </a:blip>
          <a:stretch>
            <a:fillRect/>
          </a:stretch>
        </p:blipFill>
        <p:spPr>
          <a:xfrm>
            <a:off x="7291154" y="5743769"/>
            <a:ext cx="1419691" cy="478627"/>
          </a:xfrm>
          <a:prstGeom prst="rect">
            <a:avLst/>
          </a:prstGeom>
        </p:spPr>
      </p:pic>
      <p:pic>
        <p:nvPicPr>
          <p:cNvPr id="16" name="Picture 15"/>
          <p:cNvPicPr/>
          <p:nvPr userDrawn="1"/>
        </p:nvPicPr>
        <p:blipFill>
          <a:blip r:embed="rId9" cstate="print">
            <a:extLst>
              <a:ext uri="{28A0092B-C50C-407E-A947-70E740481C1C}">
                <a14:useLocalDpi xmlns:a14="http://schemas.microsoft.com/office/drawing/2010/main" val="0"/>
              </a:ext>
            </a:extLst>
          </a:blip>
          <a:stretch>
            <a:fillRect/>
          </a:stretch>
        </p:blipFill>
        <p:spPr>
          <a:xfrm>
            <a:off x="263358" y="5717875"/>
            <a:ext cx="1384465" cy="530415"/>
          </a:xfrm>
          <a:prstGeom prst="rect">
            <a:avLst/>
          </a:prstGeom>
        </p:spPr>
      </p:pic>
      <p:cxnSp>
        <p:nvCxnSpPr>
          <p:cNvPr id="20" name="Straight Connector 19"/>
          <p:cNvCxnSpPr/>
          <p:nvPr userDrawn="1"/>
        </p:nvCxnSpPr>
        <p:spPr>
          <a:xfrm>
            <a:off x="1140386" y="1399926"/>
            <a:ext cx="6860614" cy="0"/>
          </a:xfrm>
          <a:prstGeom prst="line">
            <a:avLst/>
          </a:prstGeom>
          <a:ln w="28575">
            <a:solidFill>
              <a:srgbClr val="8D8DB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40386" y="5315374"/>
            <a:ext cx="6860614" cy="0"/>
          </a:xfrm>
          <a:prstGeom prst="line">
            <a:avLst/>
          </a:prstGeom>
          <a:ln w="28575">
            <a:solidFill>
              <a:srgbClr val="8D8DB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80543" y="5762907"/>
            <a:ext cx="1533381" cy="440351"/>
          </a:xfrm>
          <a:prstGeom prst="rect">
            <a:avLst/>
          </a:prstGeom>
        </p:spPr>
      </p:pic>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47823" y="429880"/>
            <a:ext cx="2141715" cy="813454"/>
          </a:xfrm>
          <a:prstGeom prst="rect">
            <a:avLst/>
          </a:prstGeom>
        </p:spPr>
      </p:pic>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28650" y="474539"/>
            <a:ext cx="982922" cy="724137"/>
          </a:xfrm>
          <a:prstGeom prst="rect">
            <a:avLst/>
          </a:prstGeom>
        </p:spPr>
      </p:pic>
    </p:spTree>
    <p:extLst>
      <p:ext uri="{BB962C8B-B14F-4D97-AF65-F5344CB8AC3E}">
        <p14:creationId xmlns:p14="http://schemas.microsoft.com/office/powerpoint/2010/main" val="3033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191491"/>
          </a:xfrm>
        </p:spPr>
        <p:txBody>
          <a:bodyPr anchor="b"/>
          <a:lstStyle>
            <a:lvl1pPr>
              <a:defRPr sz="2400" b="1"/>
            </a:lvl1pPr>
          </a:lstStyle>
          <a:p>
            <a:r>
              <a:rPr lang="en-US"/>
              <a:t>Click to edit Master title style</a:t>
            </a:r>
            <a:endParaRPr lang="en-GB" dirty="0"/>
          </a:p>
        </p:txBody>
      </p:sp>
      <p:sp>
        <p:nvSpPr>
          <p:cNvPr id="3" name="Picture Placeholder 2"/>
          <p:cNvSpPr>
            <a:spLocks noGrp="1"/>
          </p:cNvSpPr>
          <p:nvPr>
            <p:ph type="pic" idx="1"/>
          </p:nvPr>
        </p:nvSpPr>
        <p:spPr>
          <a:xfrm>
            <a:off x="3887391" y="1787235"/>
            <a:ext cx="4629150" cy="4073815"/>
          </a:xfrm>
          <a:ln w="19050">
            <a:solidFill>
              <a:srgbClr val="8D8DB4"/>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4" name="Text Placeholder 3"/>
          <p:cNvSpPr>
            <a:spLocks noGrp="1"/>
          </p:cNvSpPr>
          <p:nvPr>
            <p:ph type="body" sz="half" idx="2"/>
          </p:nvPr>
        </p:nvSpPr>
        <p:spPr>
          <a:xfrm>
            <a:off x="629841" y="1787236"/>
            <a:ext cx="2949178" cy="4081752"/>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1054FF-DA3C-414D-A290-B501BAFB1AFB}"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374748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1054FF-DA3C-414D-A290-B501BAFB1AFB}"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3624777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1054FF-DA3C-414D-A290-B501BAFB1AFB}"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37151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F51054FF-DA3C-414D-A290-B501BAFB1AFB}"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164807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054FF-DA3C-414D-A290-B501BAFB1AFB}" type="datetimeFigureOut">
              <a:rPr lang="en-GB" smtClean="0"/>
              <a:t>24/02/2021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7AFA1B-1C6D-48F5-838C-C7DFEC2935DD}" type="slidenum">
              <a:rPr lang="en-GB" smtClean="0"/>
              <a:t>‹#›</a:t>
            </a:fld>
            <a:endParaRPr lang="en-GB"/>
          </a:p>
        </p:txBody>
      </p:sp>
      <p:sp>
        <p:nvSpPr>
          <p:cNvPr id="5" name="Title 1"/>
          <p:cNvSpPr>
            <a:spLocks noGrp="1"/>
          </p:cNvSpPr>
          <p:nvPr>
            <p:ph type="title"/>
          </p:nvPr>
        </p:nvSpPr>
        <p:spPr>
          <a:xfrm>
            <a:off x="628650" y="365126"/>
            <a:ext cx="6858000" cy="1325563"/>
          </a:xfrm>
        </p:spPr>
        <p:txBody>
          <a:bodyPr/>
          <a:lstStyle/>
          <a:p>
            <a:r>
              <a:rPr lang="en-US"/>
              <a:t>Click to edit Master title style</a:t>
            </a:r>
            <a:endParaRPr lang="en-GB" dirty="0"/>
          </a:p>
        </p:txBody>
      </p:sp>
      <p:sp>
        <p:nvSpPr>
          <p:cNvPr id="6" name="Picture Placeholder 2"/>
          <p:cNvSpPr>
            <a:spLocks noGrp="1"/>
          </p:cNvSpPr>
          <p:nvPr>
            <p:ph type="pic" idx="1"/>
          </p:nvPr>
        </p:nvSpPr>
        <p:spPr>
          <a:xfrm>
            <a:off x="628650" y="1808810"/>
            <a:ext cx="2961217" cy="2881724"/>
          </a:xfrm>
          <a:ln w="19050">
            <a:solidFill>
              <a:srgbClr val="8D8DB4"/>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7" name="Content Placeholder 2"/>
          <p:cNvSpPr>
            <a:spLocks noGrp="1"/>
          </p:cNvSpPr>
          <p:nvPr>
            <p:ph idx="13"/>
          </p:nvPr>
        </p:nvSpPr>
        <p:spPr>
          <a:xfrm>
            <a:off x="3887391" y="1808810"/>
            <a:ext cx="4629150" cy="4052241"/>
          </a:xfrm>
        </p:spPr>
        <p:txBody>
          <a:bodyPr>
            <a:normAutofit/>
          </a:bodyPr>
          <a:lstStyle>
            <a:lvl1pPr marL="0" indent="0">
              <a:buNone/>
              <a:defRPr sz="22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p:txBody>
      </p:sp>
    </p:spTree>
    <p:extLst>
      <p:ext uri="{BB962C8B-B14F-4D97-AF65-F5344CB8AC3E}">
        <p14:creationId xmlns:p14="http://schemas.microsoft.com/office/powerpoint/2010/main" val="211736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cknowledgements Slid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204175"/>
          </a:xfrm>
        </p:spPr>
        <p:txBody>
          <a:bodyPr anchor="t">
            <a:normAutofit/>
          </a:bodyPr>
          <a:lstStyle>
            <a:lvl1pPr algn="ctr">
              <a:defRPr sz="2800"/>
            </a:lvl1pPr>
          </a:lstStyle>
          <a:p>
            <a:r>
              <a:rPr lang="en-US"/>
              <a:t>Click to edit Master title style</a:t>
            </a:r>
            <a:endParaRPr lang="en-GB" dirty="0"/>
          </a:p>
        </p:txBody>
      </p:sp>
      <p:sp>
        <p:nvSpPr>
          <p:cNvPr id="3" name="Text Placeholder 2"/>
          <p:cNvSpPr>
            <a:spLocks noGrp="1"/>
          </p:cNvSpPr>
          <p:nvPr>
            <p:ph type="body" idx="1" hasCustomPrompt="1"/>
          </p:nvPr>
        </p:nvSpPr>
        <p:spPr>
          <a:xfrm>
            <a:off x="623888" y="5839981"/>
            <a:ext cx="7886700" cy="934035"/>
          </a:xfrm>
        </p:spPr>
        <p:txBody>
          <a:bodyPr>
            <a:normAutofit/>
          </a:bodyPr>
          <a:lstStyle>
            <a:lvl1pPr marL="0" indent="0">
              <a:buNone/>
              <a:defRPr sz="1400" baseline="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This work was supported by a Newton Fund Impact Scheme </a:t>
            </a:r>
            <a:r>
              <a:rPr lang="en-GB" dirty="0"/>
              <a:t>grant, ID 534474856, under the Newton-</a:t>
            </a:r>
            <a:r>
              <a:rPr lang="en-GB" dirty="0" err="1"/>
              <a:t>Ungku</a:t>
            </a:r>
            <a:r>
              <a:rPr lang="en-GB" dirty="0"/>
              <a:t> Omar Fund partnership. The grant is funded by the UK Department for Business, Energy and Industrial Strategy and MIGHT and delivered by the British Council. For further information, please visit www.newtonfund.ac.uk.</a:t>
            </a:r>
            <a:endParaRPr lang="en-US" dirty="0"/>
          </a:p>
        </p:txBody>
      </p:sp>
      <p:sp>
        <p:nvSpPr>
          <p:cNvPr id="4" name="Date Placeholder 3"/>
          <p:cNvSpPr>
            <a:spLocks noGrp="1"/>
          </p:cNvSpPr>
          <p:nvPr>
            <p:ph type="dt" sz="half" idx="10"/>
          </p:nvPr>
        </p:nvSpPr>
        <p:spPr/>
        <p:txBody>
          <a:bodyPr/>
          <a:lstStyle/>
          <a:p>
            <a:fld id="{F51054FF-DA3C-414D-A290-B501BAFB1AFB}"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AFA1B-1C6D-48F5-838C-C7DFEC2935DD}" type="slidenum">
              <a:rPr lang="en-GB" smtClean="0"/>
              <a:t>‹#›</a:t>
            </a:fld>
            <a:endParaRPr lang="en-GB"/>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17242" b="26552"/>
          <a:stretch/>
        </p:blipFill>
        <p:spPr bwMode="auto">
          <a:xfrm>
            <a:off x="6388244" y="4169660"/>
            <a:ext cx="1633169" cy="555892"/>
          </a:xfrm>
          <a:prstGeom prst="rect">
            <a:avLst/>
          </a:prstGeom>
          <a:ln>
            <a:noFill/>
          </a:ln>
          <a:extLst>
            <a:ext uri="{53640926-AAD7-44D8-BBD7-CCE9431645EC}">
              <a14:shadowObscured xmlns:a14="http://schemas.microsoft.com/office/drawing/2010/main"/>
            </a:ext>
          </a:extLst>
        </p:spPr>
      </p:pic>
      <p:pic>
        <p:nvPicPr>
          <p:cNvPr id="11" name="Picture 10"/>
          <p:cNvPicPr/>
          <p:nvPr userDrawn="1"/>
        </p:nvPicPr>
        <p:blipFill rotWithShape="1">
          <a:blip r:embed="rId3" cstate="print">
            <a:extLst>
              <a:ext uri="{28A0092B-C50C-407E-A947-70E740481C1C}">
                <a14:useLocalDpi xmlns:a14="http://schemas.microsoft.com/office/drawing/2010/main" val="0"/>
              </a:ext>
            </a:extLst>
          </a:blip>
          <a:srcRect t="10343" b="13291"/>
          <a:stretch/>
        </p:blipFill>
        <p:spPr bwMode="auto">
          <a:xfrm>
            <a:off x="4795465" y="4143713"/>
            <a:ext cx="1327557" cy="607787"/>
          </a:xfrm>
          <a:prstGeom prst="rect">
            <a:avLst/>
          </a:prstGeom>
          <a:ln>
            <a:noFill/>
          </a:ln>
          <a:extLst>
            <a:ext uri="{53640926-AAD7-44D8-BBD7-CCE9431645EC}">
              <a14:shadowObscured xmlns:a14="http://schemas.microsoft.com/office/drawing/2010/main"/>
            </a:ext>
          </a:extLst>
        </p:spPr>
      </p:pic>
      <p:pic>
        <p:nvPicPr>
          <p:cNvPr id="12" name="Picture 11"/>
          <p:cNvPicPr/>
          <p:nvPr userDrawn="1"/>
        </p:nvPicPr>
        <p:blipFill rotWithShape="1">
          <a:blip r:embed="rId4" cstate="print">
            <a:extLst>
              <a:ext uri="{28A0092B-C50C-407E-A947-70E740481C1C}">
                <a14:useLocalDpi xmlns:a14="http://schemas.microsoft.com/office/drawing/2010/main" val="0"/>
              </a:ext>
            </a:extLst>
          </a:blip>
          <a:srcRect l="8989" t="7865" r="8615" b="7116"/>
          <a:stretch/>
        </p:blipFill>
        <p:spPr bwMode="auto">
          <a:xfrm>
            <a:off x="3993634" y="106477"/>
            <a:ext cx="1154118" cy="1191348"/>
          </a:xfrm>
          <a:prstGeom prst="rect">
            <a:avLst/>
          </a:prstGeom>
          <a:ln>
            <a:noFill/>
          </a:ln>
          <a:extLst>
            <a:ext uri="{53640926-AAD7-44D8-BBD7-CCE9431645EC}">
              <a14:shadowObscured xmlns:a14="http://schemas.microsoft.com/office/drawing/2010/main"/>
            </a:ext>
          </a:extLst>
        </p:spPr>
      </p:pic>
      <p:grpSp>
        <p:nvGrpSpPr>
          <p:cNvPr id="20" name="Group 19"/>
          <p:cNvGrpSpPr/>
          <p:nvPr userDrawn="1"/>
        </p:nvGrpSpPr>
        <p:grpSpPr>
          <a:xfrm>
            <a:off x="534291" y="4734209"/>
            <a:ext cx="8447487" cy="1105772"/>
            <a:chOff x="331091" y="2654533"/>
            <a:chExt cx="8447487" cy="1105772"/>
          </a:xfrm>
        </p:grpSpPr>
        <p:pic>
          <p:nvPicPr>
            <p:cNvPr id="7" name="Picture 6"/>
            <p:cNvPicPr>
              <a:picLocks noChangeAspect="1"/>
            </p:cNvPicPr>
            <p:nvPr userDrawn="1"/>
          </p:nvPicPr>
          <p:blipFill>
            <a:blip r:embed="rId5"/>
            <a:stretch>
              <a:fillRect/>
            </a:stretch>
          </p:blipFill>
          <p:spPr>
            <a:xfrm>
              <a:off x="3314377" y="2927191"/>
              <a:ext cx="1646015" cy="560456"/>
            </a:xfrm>
            <a:prstGeom prst="rect">
              <a:avLst/>
            </a:prstGeom>
          </p:spPr>
        </p:pic>
        <p:pic>
          <p:nvPicPr>
            <p:cNvPr id="8" name="Picture 7"/>
            <p:cNvPicPr>
              <a:picLocks noChangeAspect="1"/>
            </p:cNvPicPr>
            <p:nvPr userDrawn="1"/>
          </p:nvPicPr>
          <p:blipFill>
            <a:blip r:embed="rId6"/>
            <a:stretch>
              <a:fillRect/>
            </a:stretch>
          </p:blipFill>
          <p:spPr>
            <a:xfrm>
              <a:off x="4993112" y="2802049"/>
              <a:ext cx="1194563" cy="810741"/>
            </a:xfrm>
            <a:prstGeom prst="rect">
              <a:avLst/>
            </a:prstGeom>
          </p:spPr>
        </p:pic>
        <p:pic>
          <p:nvPicPr>
            <p:cNvPr id="9" name="Picture 2" descr="https://scontent.fbhx3-1.fna.fbcdn.net/v/t1.0-9/12243061_10153400573758500_4641228636138845398_n.jpg?_nc_cat=110&amp;_nc_sid=09cbfe&amp;_nc_ohc=4LQGlNwPGZkAX_S_MFo&amp;_nc_ht=scontent.fbhx3-1.fna&amp;oh=244a9972a4017361f68cced24181139b&amp;oe=5EE69DCD"/>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220395" y="2654533"/>
              <a:ext cx="1105772" cy="1105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userDrawn="1"/>
          </p:nvPicPr>
          <p:blipFill>
            <a:blip r:embed="rId8" cstate="print">
              <a:extLst>
                <a:ext uri="{28A0092B-C50C-407E-A947-70E740481C1C}">
                  <a14:useLocalDpi xmlns:a14="http://schemas.microsoft.com/office/drawing/2010/main" val="0"/>
                </a:ext>
              </a:extLst>
            </a:blip>
            <a:stretch>
              <a:fillRect/>
            </a:stretch>
          </p:blipFill>
          <p:spPr>
            <a:xfrm>
              <a:off x="7358887" y="2968106"/>
              <a:ext cx="1419691" cy="478627"/>
            </a:xfrm>
            <a:prstGeom prst="rect">
              <a:avLst/>
            </a:prstGeom>
          </p:spPr>
        </p:pic>
        <p:pic>
          <p:nvPicPr>
            <p:cNvPr id="14" name="Picture 13"/>
            <p:cNvPicPr/>
            <p:nvPr userDrawn="1"/>
          </p:nvPicPr>
          <p:blipFill>
            <a:blip r:embed="rId9" cstate="print">
              <a:extLst>
                <a:ext uri="{28A0092B-C50C-407E-A947-70E740481C1C}">
                  <a14:useLocalDpi xmlns:a14="http://schemas.microsoft.com/office/drawing/2010/main" val="0"/>
                </a:ext>
              </a:extLst>
            </a:blip>
            <a:stretch>
              <a:fillRect/>
            </a:stretch>
          </p:blipFill>
          <p:spPr>
            <a:xfrm>
              <a:off x="331091" y="2942212"/>
              <a:ext cx="1384465" cy="530415"/>
            </a:xfrm>
            <a:prstGeom prst="rect">
              <a:avLst/>
            </a:prstGeom>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48276" y="2987244"/>
              <a:ext cx="1533381" cy="440351"/>
            </a:xfrm>
            <a:prstGeom prst="rect">
              <a:avLst/>
            </a:prstGeom>
          </p:spPr>
        </p:pic>
      </p:grp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388529" y="4040879"/>
            <a:ext cx="2141715" cy="813454"/>
          </a:xfrm>
          <a:prstGeom prst="rect">
            <a:avLst/>
          </a:prstGeom>
        </p:spPr>
      </p:pic>
      <p:pic>
        <p:nvPicPr>
          <p:cNvPr id="17" name="Picture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40386" y="4085538"/>
            <a:ext cx="982922" cy="724137"/>
          </a:xfrm>
          <a:prstGeom prst="rect">
            <a:avLst/>
          </a:prstGeom>
        </p:spPr>
      </p:pic>
      <p:cxnSp>
        <p:nvCxnSpPr>
          <p:cNvPr id="18" name="Straight Connector 17"/>
          <p:cNvCxnSpPr/>
          <p:nvPr userDrawn="1"/>
        </p:nvCxnSpPr>
        <p:spPr>
          <a:xfrm>
            <a:off x="1140386" y="1399926"/>
            <a:ext cx="6860614" cy="0"/>
          </a:xfrm>
          <a:prstGeom prst="line">
            <a:avLst/>
          </a:prstGeom>
          <a:ln w="28575">
            <a:solidFill>
              <a:srgbClr val="8D8DB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141693" y="5839981"/>
            <a:ext cx="6860614" cy="0"/>
          </a:xfrm>
          <a:prstGeom prst="line">
            <a:avLst/>
          </a:prstGeom>
          <a:ln w="28575">
            <a:solidFill>
              <a:srgbClr val="8D8D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94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1054FF-DA3C-414D-A290-B501BAFB1AFB}"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372974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1054FF-DA3C-414D-A290-B501BAFB1AFB}" type="datetimeFigureOut">
              <a:rPr lang="en-GB" smtClean="0"/>
              <a:t>24/02/2021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423801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1054FF-DA3C-414D-A290-B501BAFB1AFB}" type="datetimeFigureOut">
              <a:rPr lang="en-GB" smtClean="0"/>
              <a:t>24/02/2021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294409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054FF-DA3C-414D-A290-B501BAFB1AFB}" type="datetimeFigureOut">
              <a:rPr lang="en-GB" smtClean="0"/>
              <a:t>24/02/2021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112202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1054FF-DA3C-414D-A290-B501BAFB1AFB}"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212966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68580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23781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51054FF-DA3C-414D-A290-B501BAFB1AFB}" type="datetimeFigureOut">
              <a:rPr lang="en-GB" smtClean="0"/>
              <a:t>24/02/2021</a:t>
            </a:fld>
            <a:endParaRPr lang="en-GB"/>
          </a:p>
        </p:txBody>
      </p:sp>
      <p:sp>
        <p:nvSpPr>
          <p:cNvPr id="5" name="Footer Placeholder 4"/>
          <p:cNvSpPr>
            <a:spLocks noGrp="1"/>
          </p:cNvSpPr>
          <p:nvPr>
            <p:ph type="ftr" sz="quarter" idx="3"/>
          </p:nvPr>
        </p:nvSpPr>
        <p:spPr>
          <a:xfrm>
            <a:off x="3028950" y="623781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23781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7AFA1B-1C6D-48F5-838C-C7DFEC2935DD}" type="slidenum">
              <a:rPr lang="en-GB" smtClean="0"/>
              <a:t>‹#›</a:t>
            </a:fld>
            <a:endParaRPr lang="en-GB"/>
          </a:p>
        </p:txBody>
      </p:sp>
      <p:pic>
        <p:nvPicPr>
          <p:cNvPr id="7" name="Picture 6"/>
          <p:cNvPicPr/>
          <p:nvPr userDrawn="1"/>
        </p:nvPicPr>
        <p:blipFill rotWithShape="1">
          <a:blip r:embed="rId14" cstate="print">
            <a:extLst>
              <a:ext uri="{28A0092B-C50C-407E-A947-70E740481C1C}">
                <a14:useLocalDpi xmlns:a14="http://schemas.microsoft.com/office/drawing/2010/main" val="0"/>
              </a:ext>
            </a:extLst>
          </a:blip>
          <a:srcRect l="8989" t="7865" r="8615" b="7116"/>
          <a:stretch/>
        </p:blipFill>
        <p:spPr bwMode="auto">
          <a:xfrm>
            <a:off x="7486650" y="365125"/>
            <a:ext cx="1154118" cy="1191348"/>
          </a:xfrm>
          <a:prstGeom prst="rect">
            <a:avLst/>
          </a:prstGeom>
          <a:ln>
            <a:noFill/>
          </a:ln>
          <a:extLst>
            <a:ext uri="{53640926-AAD7-44D8-BBD7-CCE9431645EC}">
              <a14:shadowObscured xmlns:a14="http://schemas.microsoft.com/office/drawing/2010/main"/>
            </a:ext>
          </a:extLst>
        </p:spPr>
      </p:pic>
      <p:cxnSp>
        <p:nvCxnSpPr>
          <p:cNvPr id="8" name="Straight Connector 7"/>
          <p:cNvCxnSpPr/>
          <p:nvPr userDrawn="1"/>
        </p:nvCxnSpPr>
        <p:spPr>
          <a:xfrm>
            <a:off x="628650" y="1690689"/>
            <a:ext cx="7886700" cy="0"/>
          </a:xfrm>
          <a:prstGeom prst="line">
            <a:avLst/>
          </a:prstGeom>
          <a:ln w="28575">
            <a:solidFill>
              <a:srgbClr val="8D8DB4"/>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rotWithShape="1">
          <a:blip r:embed="rId15" cstate="print">
            <a:extLst>
              <a:ext uri="{28A0092B-C50C-407E-A947-70E740481C1C}">
                <a14:useLocalDpi xmlns:a14="http://schemas.microsoft.com/office/drawing/2010/main" val="0"/>
              </a:ext>
            </a:extLst>
          </a:blip>
          <a:srcRect t="17242" b="26552"/>
          <a:stretch/>
        </p:blipFill>
        <p:spPr bwMode="auto">
          <a:xfrm>
            <a:off x="6622473" y="6051485"/>
            <a:ext cx="1892877" cy="644290"/>
          </a:xfrm>
          <a:prstGeom prst="rect">
            <a:avLst/>
          </a:prstGeom>
          <a:ln>
            <a:noFill/>
          </a:ln>
          <a:extLst>
            <a:ext uri="{53640926-AAD7-44D8-BBD7-CCE9431645EC}">
              <a14:shadowObscured xmlns:a14="http://schemas.microsoft.com/office/drawing/2010/main"/>
            </a:ext>
          </a:extLst>
        </p:spPr>
      </p:pic>
      <p:pic>
        <p:nvPicPr>
          <p:cNvPr id="12" name="Picture 11"/>
          <p:cNvPicPr/>
          <p:nvPr userDrawn="1"/>
        </p:nvPicPr>
        <p:blipFill rotWithShape="1">
          <a:blip r:embed="rId16" cstate="print">
            <a:extLst>
              <a:ext uri="{28A0092B-C50C-407E-A947-70E740481C1C}">
                <a14:useLocalDpi xmlns:a14="http://schemas.microsoft.com/office/drawing/2010/main" val="0"/>
              </a:ext>
            </a:extLst>
          </a:blip>
          <a:srcRect t="10343" b="13291"/>
          <a:stretch/>
        </p:blipFill>
        <p:spPr bwMode="auto">
          <a:xfrm>
            <a:off x="628650" y="6056087"/>
            <a:ext cx="1387186" cy="635086"/>
          </a:xfrm>
          <a:prstGeom prst="rect">
            <a:avLst/>
          </a:prstGeom>
          <a:ln>
            <a:noFill/>
          </a:ln>
          <a:extLst>
            <a:ext uri="{53640926-AAD7-44D8-BBD7-CCE9431645EC}">
              <a14:shadowObscured xmlns:a14="http://schemas.microsoft.com/office/drawing/2010/main"/>
            </a:ext>
          </a:extLst>
        </p:spPr>
      </p:pic>
      <p:pic>
        <p:nvPicPr>
          <p:cNvPr id="13"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946895" y="5966903"/>
            <a:ext cx="2141715" cy="813454"/>
          </a:xfrm>
          <a:prstGeom prst="rect">
            <a:avLst/>
          </a:prstGeom>
        </p:spPr>
      </p:pic>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49698" y="6055613"/>
            <a:ext cx="863335" cy="636035"/>
          </a:xfrm>
          <a:prstGeom prst="rect">
            <a:avLst/>
          </a:prstGeom>
        </p:spPr>
      </p:pic>
    </p:spTree>
    <p:extLst>
      <p:ext uri="{BB962C8B-B14F-4D97-AF65-F5344CB8AC3E}">
        <p14:creationId xmlns:p14="http://schemas.microsoft.com/office/powerpoint/2010/main" val="309653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instagram.com/myfamily.mysmoke/" TargetMode="External"/><Relationship Id="rId1" Type="http://schemas.openxmlformats.org/officeDocument/2006/relationships/slideLayout" Target="../slideLayouts/slideLayout1.xml"/><Relationship Id="rId4" Type="http://schemas.openxmlformats.org/officeDocument/2006/relationships/hyperlink" Target="https://smokefreehomes.stir.ac.uk/myfamily-mysmok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za_emilia@upm.edu.my"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sean.semple@stir.ac.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343" y="1589314"/>
            <a:ext cx="8461827" cy="2358572"/>
          </a:xfrm>
        </p:spPr>
        <p:txBody>
          <a:bodyPr>
            <a:normAutofit fontScale="90000"/>
          </a:bodyPr>
          <a:lstStyle/>
          <a:p>
            <a:r>
              <a:rPr lang="en-GB" sz="3200" dirty="0"/>
              <a:t>Smoke-Free Homes Network Malaysia</a:t>
            </a:r>
            <a:br>
              <a:rPr lang="en-GB" sz="3200" dirty="0"/>
            </a:br>
            <a:r>
              <a:rPr lang="en-GB" sz="3200" dirty="0"/>
              <a:t>Brain storming session on </a:t>
            </a:r>
            <a:br>
              <a:rPr lang="en-GB" sz="3200" dirty="0"/>
            </a:br>
            <a:r>
              <a:rPr lang="en-GB" sz="3200" dirty="0"/>
              <a:t>“Growing the Network”</a:t>
            </a:r>
            <a:br>
              <a:rPr lang="en-GB" sz="3200" dirty="0"/>
            </a:br>
            <a:r>
              <a:rPr lang="en-GB" sz="3200" dirty="0"/>
              <a:t/>
            </a:r>
            <a:br>
              <a:rPr lang="en-GB" sz="3200" dirty="0"/>
            </a:br>
            <a:r>
              <a:rPr lang="en-GB" sz="3200" dirty="0"/>
              <a:t>Welcome!</a:t>
            </a:r>
            <a:br>
              <a:rPr lang="en-GB" sz="3200" dirty="0"/>
            </a:br>
            <a:endParaRPr lang="en-GB" sz="3200" dirty="0"/>
          </a:p>
        </p:txBody>
      </p:sp>
      <p:sp>
        <p:nvSpPr>
          <p:cNvPr id="3" name="Subtitle 2"/>
          <p:cNvSpPr>
            <a:spLocks noGrp="1"/>
          </p:cNvSpPr>
          <p:nvPr>
            <p:ph type="subTitle" idx="1"/>
          </p:nvPr>
        </p:nvSpPr>
        <p:spPr>
          <a:xfrm>
            <a:off x="1143000" y="4211638"/>
            <a:ext cx="6858000" cy="1057048"/>
          </a:xfrm>
        </p:spPr>
        <p:txBody>
          <a:bodyPr/>
          <a:lstStyle/>
          <a:p>
            <a:endParaRPr lang="en-US" b="1" i="0" u="none" strike="noStrike" dirty="0">
              <a:effectLst/>
              <a:latin typeface="-apple-system"/>
              <a:hlinkClick r:id="rId2"/>
            </a:endParaRPr>
          </a:p>
          <a:p>
            <a:r>
              <a:rPr lang="en-US" b="1" i="0" u="none" strike="noStrike" dirty="0">
                <a:effectLst/>
                <a:latin typeface="-apple-system"/>
                <a:hlinkClick r:id="rId2"/>
              </a:rPr>
              <a:t>myfamily.mysmoke</a:t>
            </a:r>
            <a:r>
              <a:rPr lang="en-US" b="1" i="0" u="none" strike="noStrike" dirty="0">
                <a:effectLst/>
                <a:latin typeface="-apple-system"/>
              </a:rPr>
              <a:t> </a:t>
            </a:r>
          </a:p>
          <a:p>
            <a:endParaRPr lang="en-GB" b="1" dirty="0">
              <a:latin typeface="-apple-system"/>
            </a:endParaRPr>
          </a:p>
        </p:txBody>
      </p:sp>
      <p:pic>
        <p:nvPicPr>
          <p:cNvPr id="1030" name="Picture 6" descr="instagram-logo-transparent-related-keywords-logo-instagram-vector-2017-115629178687gobkrzwak  - Society for Public Health Education - SOPHE">
            <a:extLst>
              <a:ext uri="{FF2B5EF4-FFF2-40B4-BE49-F238E27FC236}">
                <a16:creationId xmlns:a16="http://schemas.microsoft.com/office/drawing/2014/main" id="{DB6C3665-F38C-4B59-991D-06BBACBF1A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982" y="4547024"/>
            <a:ext cx="377767" cy="386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a:extLst>
              <a:ext uri="{FF2B5EF4-FFF2-40B4-BE49-F238E27FC236}">
                <a16:creationId xmlns:a16="http://schemas.microsoft.com/office/drawing/2014/main" id="{7A057E26-C01E-4205-B2FA-3C486F0AC6AD}"/>
              </a:ext>
            </a:extLst>
          </p:cNvPr>
          <p:cNvSpPr>
            <a:spLocks noChangeArrowheads="1"/>
          </p:cNvSpPr>
          <p:nvPr/>
        </p:nvSpPr>
        <p:spPr bwMode="auto">
          <a:xfrm>
            <a:off x="1971412" y="4858497"/>
            <a:ext cx="53670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196AD4"/>
                </a:solidFill>
                <a:effectLst/>
                <a:latin typeface="Arial" panose="020B0604020202020204" pitchFamily="34" charset="0"/>
                <a:ea typeface="Calibri" panose="020F0502020204030204" pitchFamily="34" charset="0"/>
                <a:cs typeface="Arial" panose="020B0604020202020204" pitchFamily="34" charset="0"/>
                <a:hlinkClick r:id="rId4"/>
              </a:rPr>
              <a:t>https://smokefreehomes.stir.ac.uk/myfaily-mysmoke/</a:t>
            </a:r>
            <a:r>
              <a:rPr kumimoji="0" lang="en-US" altLang="en-US" sz="900" b="1" i="0" u="none" strike="noStrike" cap="none" normalizeH="0" baseline="0" dirty="0">
                <a:ln>
                  <a:noFill/>
                </a:ln>
                <a:solidFill>
                  <a:schemeClr val="tx1"/>
                </a:solidFill>
                <a:effectLst/>
              </a:rPr>
              <a:t> </a:t>
            </a: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367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673"/>
            <a:ext cx="8229600" cy="500658"/>
          </a:xfrm>
        </p:spPr>
        <p:txBody>
          <a:bodyPr>
            <a:noAutofit/>
          </a:bodyPr>
          <a:lstStyle/>
          <a:p>
            <a:r>
              <a:rPr lang="en-GB" dirty="0"/>
              <a:t>Proposal to Newton Fund Impact Scheme</a:t>
            </a:r>
          </a:p>
        </p:txBody>
      </p:sp>
      <p:sp>
        <p:nvSpPr>
          <p:cNvPr id="6" name="Content Placeholder 2"/>
          <p:cNvSpPr>
            <a:spLocks noGrp="1"/>
          </p:cNvSpPr>
          <p:nvPr>
            <p:ph idx="1"/>
          </p:nvPr>
        </p:nvSpPr>
        <p:spPr>
          <a:xfrm>
            <a:off x="457200" y="2086960"/>
            <a:ext cx="7747348" cy="3502280"/>
          </a:xfrm>
        </p:spPr>
        <p:txBody>
          <a:bodyPr>
            <a:normAutofit fontScale="92500" lnSpcReduction="20000"/>
          </a:bodyPr>
          <a:lstStyle/>
          <a:p>
            <a:r>
              <a:rPr lang="en-GB" dirty="0" err="1"/>
              <a:t>MyFamily</a:t>
            </a:r>
            <a:r>
              <a:rPr lang="en-GB" dirty="0"/>
              <a:t> </a:t>
            </a:r>
            <a:r>
              <a:rPr lang="en-GB" dirty="0" err="1"/>
              <a:t>MySmoke</a:t>
            </a:r>
            <a:r>
              <a:rPr lang="en-GB" dirty="0"/>
              <a:t>: Protecting My Family From Second-hand Smoke: Let’s Get It Right Outside.</a:t>
            </a:r>
          </a:p>
          <a:p>
            <a:pPr>
              <a:spcAft>
                <a:spcPts val="900"/>
              </a:spcAft>
            </a:pPr>
            <a:r>
              <a:rPr lang="en-GB" dirty="0"/>
              <a:t>Using measurement to create a media campaign around the benefits of a smoke-free home</a:t>
            </a:r>
          </a:p>
          <a:p>
            <a:pPr>
              <a:spcAft>
                <a:spcPts val="900"/>
              </a:spcAft>
            </a:pPr>
            <a:r>
              <a:rPr lang="en-GB" altLang="en-US" dirty="0"/>
              <a:t>Three university partners in Malaysia: UPM, IIUM and UMT and led by University of Stirling</a:t>
            </a:r>
          </a:p>
          <a:p>
            <a:pPr>
              <a:spcAft>
                <a:spcPts val="900"/>
              </a:spcAft>
            </a:pPr>
            <a:r>
              <a:rPr lang="en-GB" altLang="en-US" dirty="0"/>
              <a:t>Three NGOs partners in Malaysia – </a:t>
            </a:r>
            <a:r>
              <a:rPr lang="en-GB" altLang="en-US" dirty="0" err="1"/>
              <a:t>MyWatch</a:t>
            </a:r>
            <a:r>
              <a:rPr lang="en-GB" altLang="en-US" dirty="0"/>
              <a:t>, FOMCA and MGLA</a:t>
            </a:r>
          </a:p>
          <a:p>
            <a:pPr>
              <a:spcAft>
                <a:spcPts val="900"/>
              </a:spcAft>
            </a:pPr>
            <a:r>
              <a:rPr lang="en-GB" dirty="0"/>
              <a:t>Submitted 04 September 2019 (18 months duration)</a:t>
            </a:r>
          </a:p>
          <a:p>
            <a:pPr>
              <a:spcAft>
                <a:spcPts val="900"/>
              </a:spcAft>
            </a:pPr>
            <a:r>
              <a:rPr lang="en-GB" dirty="0"/>
              <a:t>Awarded March 2020</a:t>
            </a:r>
          </a:p>
          <a:p>
            <a:pPr>
              <a:spcAft>
                <a:spcPts val="900"/>
              </a:spcAft>
            </a:pPr>
            <a:r>
              <a:rPr lang="en-GB" dirty="0"/>
              <a:t>Started 01 May 2020</a:t>
            </a:r>
          </a:p>
        </p:txBody>
      </p:sp>
    </p:spTree>
    <p:extLst>
      <p:ext uri="{BB962C8B-B14F-4D97-AF65-F5344CB8AC3E}">
        <p14:creationId xmlns:p14="http://schemas.microsoft.com/office/powerpoint/2010/main" val="382981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611"/>
            <a:ext cx="8229600" cy="500658"/>
          </a:xfrm>
        </p:spPr>
        <p:txBody>
          <a:bodyPr>
            <a:noAutofit/>
          </a:bodyPr>
          <a:lstStyle/>
          <a:p>
            <a:r>
              <a:rPr lang="en-GB" dirty="0"/>
              <a:t>Planned workpackages</a:t>
            </a:r>
          </a:p>
        </p:txBody>
      </p:sp>
      <p:sp>
        <p:nvSpPr>
          <p:cNvPr id="6" name="Content Placeholder 2"/>
          <p:cNvSpPr>
            <a:spLocks noGrp="1"/>
          </p:cNvSpPr>
          <p:nvPr>
            <p:ph idx="1"/>
          </p:nvPr>
        </p:nvSpPr>
        <p:spPr>
          <a:xfrm>
            <a:off x="457200" y="1791992"/>
            <a:ext cx="2679290" cy="3502280"/>
          </a:xfrm>
        </p:spPr>
        <p:txBody>
          <a:bodyPr>
            <a:normAutofit fontScale="92500"/>
          </a:bodyPr>
          <a:lstStyle/>
          <a:p>
            <a:r>
              <a:rPr lang="en-GB" sz="2800" b="1" dirty="0"/>
              <a:t>WP1</a:t>
            </a:r>
            <a:r>
              <a:rPr lang="en-GB" sz="2800" dirty="0"/>
              <a:t>: collect qualitative data to increase our understanding of smoking in the home in Malaysia. Who smokes, when, where and why?</a:t>
            </a:r>
          </a:p>
        </p:txBody>
      </p:sp>
      <p:pic>
        <p:nvPicPr>
          <p:cNvPr id="3" name="Picture 2">
            <a:extLst>
              <a:ext uri="{FF2B5EF4-FFF2-40B4-BE49-F238E27FC236}">
                <a16:creationId xmlns:a16="http://schemas.microsoft.com/office/drawing/2014/main" id="{E714A13D-C1B1-4254-83AE-4999A71427C3}"/>
              </a:ext>
            </a:extLst>
          </p:cNvPr>
          <p:cNvPicPr>
            <a:picLocks noChangeAspect="1"/>
          </p:cNvPicPr>
          <p:nvPr/>
        </p:nvPicPr>
        <p:blipFill>
          <a:blip r:embed="rId2"/>
          <a:stretch>
            <a:fillRect/>
          </a:stretch>
        </p:blipFill>
        <p:spPr>
          <a:xfrm>
            <a:off x="3935054" y="1863096"/>
            <a:ext cx="4496107" cy="3306330"/>
          </a:xfrm>
          <a:prstGeom prst="rect">
            <a:avLst/>
          </a:prstGeom>
        </p:spPr>
      </p:pic>
    </p:spTree>
    <p:extLst>
      <p:ext uri="{BB962C8B-B14F-4D97-AF65-F5344CB8AC3E}">
        <p14:creationId xmlns:p14="http://schemas.microsoft.com/office/powerpoint/2010/main" val="365078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611"/>
            <a:ext cx="8229600" cy="500658"/>
          </a:xfrm>
        </p:spPr>
        <p:txBody>
          <a:bodyPr>
            <a:noAutofit/>
          </a:bodyPr>
          <a:lstStyle/>
          <a:p>
            <a:r>
              <a:rPr lang="en-GB" dirty="0"/>
              <a:t>Planned workpackages</a:t>
            </a:r>
          </a:p>
        </p:txBody>
      </p:sp>
      <p:sp>
        <p:nvSpPr>
          <p:cNvPr id="5" name="Content Placeholder 2">
            <a:extLst>
              <a:ext uri="{FF2B5EF4-FFF2-40B4-BE49-F238E27FC236}">
                <a16:creationId xmlns:a16="http://schemas.microsoft.com/office/drawing/2014/main" id="{A1537F34-8A66-4FEC-A188-E9E891A38047}"/>
              </a:ext>
            </a:extLst>
          </p:cNvPr>
          <p:cNvSpPr txBox="1">
            <a:spLocks/>
          </p:cNvSpPr>
          <p:nvPr/>
        </p:nvSpPr>
        <p:spPr>
          <a:xfrm>
            <a:off x="757082" y="1966515"/>
            <a:ext cx="2900516" cy="3502280"/>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600" b="1" dirty="0"/>
              <a:t>WP2</a:t>
            </a:r>
            <a:r>
              <a:rPr lang="en-GB" sz="2600" dirty="0"/>
              <a:t>: develop case studies to show the journey of people who protect their families from SHS </a:t>
            </a:r>
          </a:p>
          <a:p>
            <a:pPr lvl="1"/>
            <a:r>
              <a:rPr lang="en-GB" sz="2600" dirty="0"/>
              <a:t>campaign of media engagement with Malaysian based NGOs using real-life examples</a:t>
            </a:r>
          </a:p>
        </p:txBody>
      </p:sp>
      <p:pic>
        <p:nvPicPr>
          <p:cNvPr id="10" name="Picture 9">
            <a:extLst>
              <a:ext uri="{FF2B5EF4-FFF2-40B4-BE49-F238E27FC236}">
                <a16:creationId xmlns:a16="http://schemas.microsoft.com/office/drawing/2014/main" id="{1E14148C-4256-4931-9E61-11DA3FEAE0CA}"/>
              </a:ext>
            </a:extLst>
          </p:cNvPr>
          <p:cNvPicPr>
            <a:picLocks noChangeAspect="1"/>
          </p:cNvPicPr>
          <p:nvPr/>
        </p:nvPicPr>
        <p:blipFill rotWithShape="1">
          <a:blip r:embed="rId2"/>
          <a:srcRect l="11630" r="11704" b="2288"/>
          <a:stretch/>
        </p:blipFill>
        <p:spPr>
          <a:xfrm>
            <a:off x="4681912" y="4187474"/>
            <a:ext cx="3315500" cy="1789579"/>
          </a:xfrm>
          <a:prstGeom prst="rect">
            <a:avLst/>
          </a:prstGeom>
          <a:ln>
            <a:solidFill>
              <a:schemeClr val="tx1"/>
            </a:solidFill>
          </a:ln>
        </p:spPr>
      </p:pic>
      <p:pic>
        <p:nvPicPr>
          <p:cNvPr id="13" name="Picture 2" descr="PurpleAir PA-II">
            <a:extLst>
              <a:ext uri="{FF2B5EF4-FFF2-40B4-BE49-F238E27FC236}">
                <a16:creationId xmlns:a16="http://schemas.microsoft.com/office/drawing/2014/main" id="{13E8A191-E10D-49E6-B6B1-6B3F813CB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912" y="1799248"/>
            <a:ext cx="3315500" cy="222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611"/>
            <a:ext cx="8229600" cy="500658"/>
          </a:xfrm>
        </p:spPr>
        <p:txBody>
          <a:bodyPr>
            <a:noAutofit/>
          </a:bodyPr>
          <a:lstStyle/>
          <a:p>
            <a:r>
              <a:rPr lang="en-GB" dirty="0"/>
              <a:t>Planned workpackages</a:t>
            </a:r>
          </a:p>
        </p:txBody>
      </p:sp>
      <p:sp>
        <p:nvSpPr>
          <p:cNvPr id="7" name="Content Placeholder 2">
            <a:extLst>
              <a:ext uri="{FF2B5EF4-FFF2-40B4-BE49-F238E27FC236}">
                <a16:creationId xmlns:a16="http://schemas.microsoft.com/office/drawing/2014/main" id="{9EFBC1E5-7531-4E49-8BAE-CEA79DE17F81}"/>
              </a:ext>
            </a:extLst>
          </p:cNvPr>
          <p:cNvSpPr txBox="1">
            <a:spLocks/>
          </p:cNvSpPr>
          <p:nvPr/>
        </p:nvSpPr>
        <p:spPr>
          <a:xfrm>
            <a:off x="457200" y="1677860"/>
            <a:ext cx="3146323" cy="432965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300" dirty="0"/>
              <a:t> </a:t>
            </a:r>
            <a:r>
              <a:rPr lang="en-GB" sz="2300" b="1" dirty="0"/>
              <a:t>WP3</a:t>
            </a:r>
            <a:r>
              <a:rPr lang="en-GB" sz="2300" dirty="0"/>
              <a:t>: establish a Malaysian Smoke-Free Homes network of academics, policymakers and NGOs to develop capacity.</a:t>
            </a:r>
          </a:p>
        </p:txBody>
      </p:sp>
      <p:pic>
        <p:nvPicPr>
          <p:cNvPr id="4" name="Picture 3">
            <a:extLst>
              <a:ext uri="{FF2B5EF4-FFF2-40B4-BE49-F238E27FC236}">
                <a16:creationId xmlns:a16="http://schemas.microsoft.com/office/drawing/2014/main" id="{2FFE7350-E2D6-4395-B6C5-A5E12B938AF4}"/>
              </a:ext>
            </a:extLst>
          </p:cNvPr>
          <p:cNvPicPr>
            <a:picLocks noChangeAspect="1"/>
          </p:cNvPicPr>
          <p:nvPr/>
        </p:nvPicPr>
        <p:blipFill>
          <a:blip r:embed="rId2"/>
          <a:stretch>
            <a:fillRect/>
          </a:stretch>
        </p:blipFill>
        <p:spPr>
          <a:xfrm>
            <a:off x="4572000" y="1966452"/>
            <a:ext cx="3764820" cy="3687557"/>
          </a:xfrm>
          <a:prstGeom prst="rect">
            <a:avLst/>
          </a:prstGeom>
        </p:spPr>
      </p:pic>
    </p:spTree>
    <p:extLst>
      <p:ext uri="{BB962C8B-B14F-4D97-AF65-F5344CB8AC3E}">
        <p14:creationId xmlns:p14="http://schemas.microsoft.com/office/powerpoint/2010/main" val="256601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611"/>
            <a:ext cx="8229600" cy="500658"/>
          </a:xfrm>
        </p:spPr>
        <p:txBody>
          <a:bodyPr>
            <a:noAutofit/>
          </a:bodyPr>
          <a:lstStyle/>
          <a:p>
            <a:r>
              <a:rPr lang="en-GB" dirty="0"/>
              <a:t>Current Progress</a:t>
            </a:r>
          </a:p>
        </p:txBody>
      </p:sp>
      <p:sp>
        <p:nvSpPr>
          <p:cNvPr id="4" name="Content Placeholder 3">
            <a:extLst>
              <a:ext uri="{FF2B5EF4-FFF2-40B4-BE49-F238E27FC236}">
                <a16:creationId xmlns:a16="http://schemas.microsoft.com/office/drawing/2014/main" id="{5125F5BA-33B4-431F-A26D-5E8492746D7C}"/>
              </a:ext>
            </a:extLst>
          </p:cNvPr>
          <p:cNvSpPr>
            <a:spLocks noGrp="1"/>
          </p:cNvSpPr>
          <p:nvPr>
            <p:ph idx="1"/>
          </p:nvPr>
        </p:nvSpPr>
        <p:spPr>
          <a:xfrm>
            <a:off x="628650" y="1825625"/>
            <a:ext cx="3432073" cy="3680440"/>
          </a:xfrm>
        </p:spPr>
        <p:txBody>
          <a:bodyPr>
            <a:normAutofit lnSpcReduction="10000"/>
          </a:bodyPr>
          <a:lstStyle/>
          <a:p>
            <a:pPr marL="0" indent="0">
              <a:buNone/>
            </a:pPr>
            <a:r>
              <a:rPr lang="en-GB" b="1" dirty="0"/>
              <a:t>WP1</a:t>
            </a:r>
          </a:p>
          <a:p>
            <a:pPr marL="0" indent="0">
              <a:buNone/>
            </a:pPr>
            <a:r>
              <a:rPr lang="en-GB" dirty="0"/>
              <a:t>Across each centres:</a:t>
            </a:r>
          </a:p>
          <a:p>
            <a:r>
              <a:rPr lang="en-GB" dirty="0"/>
              <a:t>UPM – 18 participants recruited</a:t>
            </a:r>
          </a:p>
          <a:p>
            <a:r>
              <a:rPr lang="en-GB" dirty="0"/>
              <a:t>IIUM – 8 participants recruited</a:t>
            </a:r>
          </a:p>
          <a:p>
            <a:r>
              <a:rPr lang="en-GB" dirty="0"/>
              <a:t>UMT- 12 participants recruited</a:t>
            </a:r>
          </a:p>
          <a:p>
            <a:pPr marL="0" indent="0">
              <a:buNone/>
            </a:pPr>
            <a:endParaRPr lang="en-GB" dirty="0"/>
          </a:p>
          <a:p>
            <a:pPr marL="0" indent="0">
              <a:buNone/>
            </a:pPr>
            <a:r>
              <a:rPr lang="en-GB" dirty="0"/>
              <a:t>Transcribing and translating in progress</a:t>
            </a:r>
          </a:p>
        </p:txBody>
      </p:sp>
      <p:pic>
        <p:nvPicPr>
          <p:cNvPr id="5" name="Picture 4">
            <a:extLst>
              <a:ext uri="{FF2B5EF4-FFF2-40B4-BE49-F238E27FC236}">
                <a16:creationId xmlns:a16="http://schemas.microsoft.com/office/drawing/2014/main" id="{18168E10-0EE7-4C50-974B-F23FF4B215FD}"/>
              </a:ext>
            </a:extLst>
          </p:cNvPr>
          <p:cNvPicPr>
            <a:picLocks noChangeAspect="1"/>
          </p:cNvPicPr>
          <p:nvPr/>
        </p:nvPicPr>
        <p:blipFill>
          <a:blip r:embed="rId3"/>
          <a:stretch>
            <a:fillRect/>
          </a:stretch>
        </p:blipFill>
        <p:spPr>
          <a:xfrm>
            <a:off x="4374280" y="2128248"/>
            <a:ext cx="4312520" cy="3075193"/>
          </a:xfrm>
          <a:prstGeom prst="rect">
            <a:avLst/>
          </a:prstGeom>
        </p:spPr>
      </p:pic>
    </p:spTree>
    <p:extLst>
      <p:ext uri="{BB962C8B-B14F-4D97-AF65-F5344CB8AC3E}">
        <p14:creationId xmlns:p14="http://schemas.microsoft.com/office/powerpoint/2010/main" val="628500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611"/>
            <a:ext cx="8229600" cy="500658"/>
          </a:xfrm>
        </p:spPr>
        <p:txBody>
          <a:bodyPr>
            <a:noAutofit/>
          </a:bodyPr>
          <a:lstStyle/>
          <a:p>
            <a:r>
              <a:rPr lang="en-GB" dirty="0"/>
              <a:t>Current Progress</a:t>
            </a:r>
          </a:p>
        </p:txBody>
      </p:sp>
      <p:sp>
        <p:nvSpPr>
          <p:cNvPr id="4" name="Content Placeholder 3">
            <a:extLst>
              <a:ext uri="{FF2B5EF4-FFF2-40B4-BE49-F238E27FC236}">
                <a16:creationId xmlns:a16="http://schemas.microsoft.com/office/drawing/2014/main" id="{5125F5BA-33B4-431F-A26D-5E8492746D7C}"/>
              </a:ext>
            </a:extLst>
          </p:cNvPr>
          <p:cNvSpPr>
            <a:spLocks noGrp="1"/>
          </p:cNvSpPr>
          <p:nvPr>
            <p:ph idx="1"/>
          </p:nvPr>
        </p:nvSpPr>
        <p:spPr>
          <a:xfrm>
            <a:off x="628650" y="1825625"/>
            <a:ext cx="3432073" cy="3680440"/>
          </a:xfrm>
        </p:spPr>
        <p:txBody>
          <a:bodyPr>
            <a:normAutofit/>
          </a:bodyPr>
          <a:lstStyle/>
          <a:p>
            <a:pPr marL="0" indent="0">
              <a:buNone/>
            </a:pPr>
            <a:r>
              <a:rPr lang="en-GB" b="1" dirty="0"/>
              <a:t>WP2</a:t>
            </a:r>
          </a:p>
          <a:p>
            <a:pPr marL="0" indent="0">
              <a:buNone/>
            </a:pPr>
            <a:r>
              <a:rPr lang="en-GB" dirty="0"/>
              <a:t>Across each centres:</a:t>
            </a:r>
          </a:p>
          <a:p>
            <a:r>
              <a:rPr lang="en-GB" dirty="0"/>
              <a:t>UPM – 4 household measured </a:t>
            </a:r>
          </a:p>
          <a:p>
            <a:r>
              <a:rPr lang="en-GB" dirty="0"/>
              <a:t>IIUM – 3 household measured</a:t>
            </a:r>
          </a:p>
          <a:p>
            <a:r>
              <a:rPr lang="en-GB" dirty="0"/>
              <a:t>UMT – 2 household measured</a:t>
            </a:r>
          </a:p>
          <a:p>
            <a:pPr marL="0" indent="0">
              <a:buNone/>
            </a:pPr>
            <a:endParaRPr lang="en-GB" dirty="0"/>
          </a:p>
          <a:p>
            <a:pPr marL="0" indent="0">
              <a:buNone/>
            </a:pPr>
            <a:r>
              <a:rPr lang="en-GB" dirty="0"/>
              <a:t>Results in progress</a:t>
            </a:r>
          </a:p>
        </p:txBody>
      </p:sp>
      <p:pic>
        <p:nvPicPr>
          <p:cNvPr id="5" name="Picture 4" descr="Chart, histogram&#10;&#10;Description automatically generated">
            <a:extLst>
              <a:ext uri="{FF2B5EF4-FFF2-40B4-BE49-F238E27FC236}">
                <a16:creationId xmlns:a16="http://schemas.microsoft.com/office/drawing/2014/main" id="{483F1284-788E-4338-814E-786F1F133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238" y="2027914"/>
            <a:ext cx="4904867" cy="3275862"/>
          </a:xfrm>
          <a:prstGeom prst="rect">
            <a:avLst/>
          </a:prstGeom>
        </p:spPr>
      </p:pic>
    </p:spTree>
    <p:extLst>
      <p:ext uri="{BB962C8B-B14F-4D97-AF65-F5344CB8AC3E}">
        <p14:creationId xmlns:p14="http://schemas.microsoft.com/office/powerpoint/2010/main" val="19310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611"/>
            <a:ext cx="8229600" cy="500658"/>
          </a:xfrm>
        </p:spPr>
        <p:txBody>
          <a:bodyPr>
            <a:noAutofit/>
          </a:bodyPr>
          <a:lstStyle/>
          <a:p>
            <a:r>
              <a:rPr lang="en-GB" dirty="0"/>
              <a:t>Timetable</a:t>
            </a:r>
          </a:p>
        </p:txBody>
      </p:sp>
      <p:pic>
        <p:nvPicPr>
          <p:cNvPr id="5" name="Picture 4"/>
          <p:cNvPicPr>
            <a:picLocks noChangeAspect="1"/>
          </p:cNvPicPr>
          <p:nvPr/>
        </p:nvPicPr>
        <p:blipFill>
          <a:blip r:embed="rId3"/>
          <a:stretch>
            <a:fillRect/>
          </a:stretch>
        </p:blipFill>
        <p:spPr>
          <a:xfrm>
            <a:off x="187890" y="1770729"/>
            <a:ext cx="8947128" cy="4028821"/>
          </a:xfrm>
          <a:prstGeom prst="rect">
            <a:avLst/>
          </a:prstGeom>
        </p:spPr>
      </p:pic>
    </p:spTree>
    <p:extLst>
      <p:ext uri="{BB962C8B-B14F-4D97-AF65-F5344CB8AC3E}">
        <p14:creationId xmlns:p14="http://schemas.microsoft.com/office/powerpoint/2010/main" val="398158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This work was supported by a Newton Fund Impact Scheme </a:t>
            </a:r>
            <a:r>
              <a:rPr lang="en-GB" dirty="0"/>
              <a:t>grant, ID 534474856, under the Newton-</a:t>
            </a:r>
            <a:r>
              <a:rPr lang="en-GB" dirty="0" err="1"/>
              <a:t>Ungku</a:t>
            </a:r>
            <a:r>
              <a:rPr lang="en-GB" dirty="0"/>
              <a:t> Omar Fund partnership. The grant is funded by the UK Department for Business, Energy and Industrial Strategy and MIGHT and delivered by the British Council. For further information, please visit www.newtonfund.ac.uk.</a:t>
            </a:r>
            <a:endParaRPr lang="en-US" dirty="0"/>
          </a:p>
          <a:p>
            <a:endParaRPr lang="en-GB" dirty="0"/>
          </a:p>
        </p:txBody>
      </p:sp>
      <p:sp>
        <p:nvSpPr>
          <p:cNvPr id="4" name="Title 1">
            <a:extLst>
              <a:ext uri="{FF2B5EF4-FFF2-40B4-BE49-F238E27FC236}">
                <a16:creationId xmlns:a16="http://schemas.microsoft.com/office/drawing/2014/main" id="{17F3E059-D2EB-40FB-A2C5-17B926A393ED}"/>
              </a:ext>
            </a:extLst>
          </p:cNvPr>
          <p:cNvSpPr>
            <a:spLocks noGrp="1"/>
          </p:cNvSpPr>
          <p:nvPr>
            <p:ph type="title"/>
          </p:nvPr>
        </p:nvSpPr>
        <p:spPr>
          <a:xfrm>
            <a:off x="623888" y="2497015"/>
            <a:ext cx="7886700" cy="1416899"/>
          </a:xfrm>
        </p:spPr>
        <p:txBody>
          <a:bodyPr>
            <a:normAutofit/>
          </a:bodyPr>
          <a:lstStyle/>
          <a:p>
            <a:r>
              <a:rPr lang="en-GB" sz="4800" dirty="0"/>
              <a:t>Thank You!</a:t>
            </a:r>
          </a:p>
        </p:txBody>
      </p:sp>
    </p:spTree>
    <p:extLst>
      <p:ext uri="{BB962C8B-B14F-4D97-AF65-F5344CB8AC3E}">
        <p14:creationId xmlns:p14="http://schemas.microsoft.com/office/powerpoint/2010/main" val="85011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 am</a:t>
            </a:r>
          </a:p>
        </p:txBody>
      </p:sp>
      <p:sp>
        <p:nvSpPr>
          <p:cNvPr id="4" name="Content Placeholder 3"/>
          <p:cNvSpPr>
            <a:spLocks noGrp="1"/>
          </p:cNvSpPr>
          <p:nvPr>
            <p:ph idx="13"/>
          </p:nvPr>
        </p:nvSpPr>
        <p:spPr>
          <a:xfrm>
            <a:off x="3887391" y="1808810"/>
            <a:ext cx="4661386" cy="4052241"/>
          </a:xfrm>
        </p:spPr>
        <p:txBody>
          <a:bodyPr>
            <a:normAutofit lnSpcReduction="10000"/>
          </a:bodyPr>
          <a:lstStyle/>
          <a:p>
            <a:pPr marL="0" lvl="0" indent="0" defTabSz="914400">
              <a:lnSpc>
                <a:spcPct val="100000"/>
              </a:lnSpc>
              <a:spcBef>
                <a:spcPts val="0"/>
              </a:spcBef>
              <a:buNone/>
            </a:pPr>
            <a:r>
              <a:rPr lang="en-GB" sz="2200" b="1" dirty="0">
                <a:solidFill>
                  <a:prstClr val="black"/>
                </a:solidFill>
              </a:rPr>
              <a:t>Dr Emilia Abidin</a:t>
            </a:r>
          </a:p>
          <a:p>
            <a:pPr marL="0" lvl="0" indent="0" defTabSz="914400">
              <a:lnSpc>
                <a:spcPct val="100000"/>
              </a:lnSpc>
              <a:spcBef>
                <a:spcPts val="0"/>
              </a:spcBef>
              <a:buNone/>
            </a:pPr>
            <a:r>
              <a:rPr lang="en-GB" sz="2200" dirty="0">
                <a:solidFill>
                  <a:prstClr val="black"/>
                </a:solidFill>
              </a:rPr>
              <a:t>Department of Environmental and Occupational Health</a:t>
            </a:r>
          </a:p>
          <a:p>
            <a:pPr marL="0" lvl="0" indent="0" defTabSz="914400">
              <a:lnSpc>
                <a:spcPct val="100000"/>
              </a:lnSpc>
              <a:spcBef>
                <a:spcPts val="0"/>
              </a:spcBef>
              <a:buNone/>
            </a:pPr>
            <a:r>
              <a:rPr lang="en-GB" dirty="0">
                <a:solidFill>
                  <a:prstClr val="black"/>
                </a:solidFill>
              </a:rPr>
              <a:t>Faculty of Medicine and Health Sciences</a:t>
            </a:r>
          </a:p>
          <a:p>
            <a:pPr marL="0" lvl="0" indent="0" defTabSz="914400">
              <a:lnSpc>
                <a:spcPct val="100000"/>
              </a:lnSpc>
              <a:spcBef>
                <a:spcPts val="0"/>
              </a:spcBef>
              <a:buNone/>
            </a:pPr>
            <a:r>
              <a:rPr lang="en-GB" sz="2200" dirty="0" err="1">
                <a:solidFill>
                  <a:prstClr val="black"/>
                </a:solidFill>
              </a:rPr>
              <a:t>Universiti</a:t>
            </a:r>
            <a:r>
              <a:rPr lang="en-GB" sz="2200" dirty="0">
                <a:solidFill>
                  <a:prstClr val="black"/>
                </a:solidFill>
              </a:rPr>
              <a:t> Putra Malaysia</a:t>
            </a:r>
          </a:p>
          <a:p>
            <a:pPr marL="0" lvl="0" indent="0" defTabSz="914400">
              <a:lnSpc>
                <a:spcPct val="100000"/>
              </a:lnSpc>
              <a:spcBef>
                <a:spcPts val="0"/>
              </a:spcBef>
              <a:buNone/>
            </a:pPr>
            <a:r>
              <a:rPr lang="en-GB" sz="2200" dirty="0">
                <a:solidFill>
                  <a:prstClr val="black"/>
                </a:solidFill>
              </a:rPr>
              <a:t>Email: </a:t>
            </a:r>
            <a:r>
              <a:rPr lang="en-GB" dirty="0">
                <a:solidFill>
                  <a:prstClr val="black"/>
                </a:solidFill>
                <a:hlinkClick r:id="rId2"/>
              </a:rPr>
              <a:t>za_emilia@upm.edu.my</a:t>
            </a:r>
            <a:r>
              <a:rPr lang="en-GB" dirty="0">
                <a:solidFill>
                  <a:prstClr val="black"/>
                </a:solidFill>
              </a:rPr>
              <a:t> </a:t>
            </a:r>
          </a:p>
          <a:p>
            <a:pPr marL="0" lvl="0" indent="0" defTabSz="914400">
              <a:lnSpc>
                <a:spcPct val="100000"/>
              </a:lnSpc>
              <a:spcBef>
                <a:spcPts val="0"/>
              </a:spcBef>
              <a:buNone/>
            </a:pPr>
            <a:r>
              <a:rPr lang="en-GB" dirty="0">
                <a:solidFill>
                  <a:prstClr val="black"/>
                </a:solidFill>
              </a:rPr>
              <a:t>Mobile number: 013-3042644</a:t>
            </a:r>
            <a:endParaRPr lang="en-GB" sz="2200" dirty="0">
              <a:solidFill>
                <a:prstClr val="black"/>
              </a:solidFill>
            </a:endParaRPr>
          </a:p>
          <a:p>
            <a:endParaRPr lang="en-GB" sz="2200" dirty="0"/>
          </a:p>
          <a:p>
            <a:r>
              <a:rPr lang="en-GB" dirty="0"/>
              <a:t>Interests: </a:t>
            </a:r>
            <a:r>
              <a:rPr lang="en-MY" dirty="0"/>
              <a:t>Exposure assessment, tobacco control, air pollution, OSH Management System and biomarker</a:t>
            </a:r>
            <a:endParaRPr lang="en-GB" sz="2200" dirty="0"/>
          </a:p>
        </p:txBody>
      </p:sp>
      <p:pic>
        <p:nvPicPr>
          <p:cNvPr id="9" name="Picture Placeholder 8">
            <a:extLst>
              <a:ext uri="{FF2B5EF4-FFF2-40B4-BE49-F238E27FC236}">
                <a16:creationId xmlns:a16="http://schemas.microsoft.com/office/drawing/2014/main" id="{346B1CA1-4CD5-4CC1-8EE6-9BA63D84D870}"/>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3485" r="13485"/>
          <a:stretch>
            <a:fillRect/>
          </a:stretch>
        </p:blipFill>
        <p:spPr>
          <a:xfrm rot="5400000">
            <a:off x="668338" y="1770063"/>
            <a:ext cx="2882900" cy="2960687"/>
          </a:xfrm>
        </p:spPr>
      </p:pic>
    </p:spTree>
    <p:extLst>
      <p:ext uri="{BB962C8B-B14F-4D97-AF65-F5344CB8AC3E}">
        <p14:creationId xmlns:p14="http://schemas.microsoft.com/office/powerpoint/2010/main" val="55248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766397"/>
            <a:ext cx="8229600" cy="500658"/>
          </a:xfrm>
        </p:spPr>
        <p:txBody>
          <a:bodyPr>
            <a:noAutofit/>
          </a:bodyPr>
          <a:lstStyle/>
          <a:p>
            <a:r>
              <a:rPr lang="en-GB" dirty="0"/>
              <a:t>PI for </a:t>
            </a:r>
            <a:r>
              <a:rPr lang="en-GB" dirty="0" err="1"/>
              <a:t>MyFamily</a:t>
            </a:r>
            <a:r>
              <a:rPr lang="en-GB" dirty="0"/>
              <a:t> </a:t>
            </a:r>
            <a:r>
              <a:rPr lang="en-GB" dirty="0" err="1"/>
              <a:t>MySmoke</a:t>
            </a:r>
            <a:r>
              <a:rPr lang="en-GB" dirty="0"/>
              <a:t> Project</a:t>
            </a:r>
          </a:p>
        </p:txBody>
      </p:sp>
      <p:pic>
        <p:nvPicPr>
          <p:cNvPr id="7" name="Picture Placeholder 5">
            <a:extLst>
              <a:ext uri="{FF2B5EF4-FFF2-40B4-BE49-F238E27FC236}">
                <a16:creationId xmlns:a16="http://schemas.microsoft.com/office/drawing/2014/main" id="{A84AAE1B-4C78-438D-9339-A46583506DE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5878" r="15878"/>
          <a:stretch>
            <a:fillRect/>
          </a:stretch>
        </p:blipFill>
        <p:spPr>
          <a:xfrm>
            <a:off x="597497" y="1857829"/>
            <a:ext cx="3873132" cy="3771406"/>
          </a:xfrm>
        </p:spPr>
      </p:pic>
      <p:sp>
        <p:nvSpPr>
          <p:cNvPr id="8" name="Content Placeholder 3">
            <a:extLst>
              <a:ext uri="{FF2B5EF4-FFF2-40B4-BE49-F238E27FC236}">
                <a16:creationId xmlns:a16="http://schemas.microsoft.com/office/drawing/2014/main" id="{BECE4847-5B25-4BDE-B8FE-FD69AD393612}"/>
              </a:ext>
            </a:extLst>
          </p:cNvPr>
          <p:cNvSpPr txBox="1">
            <a:spLocks/>
          </p:cNvSpPr>
          <p:nvPr/>
        </p:nvSpPr>
        <p:spPr>
          <a:xfrm>
            <a:off x="4560277" y="1857829"/>
            <a:ext cx="4235380" cy="3995965"/>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Bef>
                <a:spcPts val="0"/>
              </a:spcBef>
              <a:buFont typeface="Arial" panose="020B0604020202020204" pitchFamily="34" charset="0"/>
              <a:buNone/>
            </a:pPr>
            <a:r>
              <a:rPr lang="en-GB" sz="2200" b="1" dirty="0">
                <a:solidFill>
                  <a:prstClr val="black"/>
                </a:solidFill>
              </a:rPr>
              <a:t>AP Dr Sean Semple</a:t>
            </a:r>
          </a:p>
          <a:p>
            <a:pPr marL="0" indent="0" defTabSz="914400">
              <a:lnSpc>
                <a:spcPct val="100000"/>
              </a:lnSpc>
              <a:spcBef>
                <a:spcPts val="0"/>
              </a:spcBef>
              <a:buFont typeface="Arial" panose="020B0604020202020204" pitchFamily="34" charset="0"/>
              <a:buNone/>
            </a:pPr>
            <a:r>
              <a:rPr lang="en-GB" sz="2200" dirty="0">
                <a:solidFill>
                  <a:prstClr val="black"/>
                </a:solidFill>
              </a:rPr>
              <a:t>University of Stirling, United Kingdom</a:t>
            </a:r>
          </a:p>
          <a:p>
            <a:pPr marL="0" indent="0" defTabSz="914400">
              <a:lnSpc>
                <a:spcPct val="100000"/>
              </a:lnSpc>
              <a:spcBef>
                <a:spcPts val="0"/>
              </a:spcBef>
              <a:buFont typeface="Arial" panose="020B0604020202020204" pitchFamily="34" charset="0"/>
              <a:buNone/>
            </a:pPr>
            <a:r>
              <a:rPr lang="en-GB" sz="2200" dirty="0">
                <a:solidFill>
                  <a:prstClr val="black"/>
                </a:solidFill>
              </a:rPr>
              <a:t>Email: </a:t>
            </a:r>
            <a:r>
              <a:rPr lang="en-GB" sz="2200" dirty="0">
                <a:solidFill>
                  <a:prstClr val="black"/>
                </a:solidFill>
                <a:hlinkClick r:id="rId4"/>
              </a:rPr>
              <a:t>sean</a:t>
            </a:r>
            <a:r>
              <a:rPr lang="en-GB" dirty="0">
                <a:solidFill>
                  <a:prstClr val="black"/>
                </a:solidFill>
                <a:hlinkClick r:id="rId4"/>
              </a:rPr>
              <a:t>.semple@stir.ac.uk</a:t>
            </a:r>
            <a:endParaRPr lang="en-GB" sz="2200" dirty="0">
              <a:solidFill>
                <a:prstClr val="black"/>
              </a:solidFill>
            </a:endParaRPr>
          </a:p>
          <a:p>
            <a:endParaRPr lang="en-GB" sz="2200" dirty="0"/>
          </a:p>
          <a:p>
            <a:r>
              <a:rPr lang="en-GB" dirty="0"/>
              <a:t>Interests: measuring exposure to hazards; tobacco control; using exposure information to change behaviour</a:t>
            </a:r>
          </a:p>
          <a:p>
            <a:endParaRPr lang="en-GB" sz="2200" dirty="0"/>
          </a:p>
          <a:p>
            <a:r>
              <a:rPr lang="en-GB" dirty="0"/>
              <a:t>Smoke-free homes work for 15 years</a:t>
            </a:r>
            <a:endParaRPr lang="en-GB" sz="2200" dirty="0"/>
          </a:p>
        </p:txBody>
      </p:sp>
    </p:spTree>
    <p:extLst>
      <p:ext uri="{BB962C8B-B14F-4D97-AF65-F5344CB8AC3E}">
        <p14:creationId xmlns:p14="http://schemas.microsoft.com/office/powerpoint/2010/main" val="143815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766397"/>
            <a:ext cx="8229600" cy="500658"/>
          </a:xfrm>
        </p:spPr>
        <p:txBody>
          <a:bodyPr>
            <a:noAutofit/>
          </a:bodyPr>
          <a:lstStyle/>
          <a:p>
            <a:r>
              <a:rPr lang="en-GB" dirty="0"/>
              <a:t>Project Members</a:t>
            </a:r>
          </a:p>
        </p:txBody>
      </p:sp>
      <p:pic>
        <p:nvPicPr>
          <p:cNvPr id="9" name="Picture Placeholder 4">
            <a:extLst>
              <a:ext uri="{FF2B5EF4-FFF2-40B4-BE49-F238E27FC236}">
                <a16:creationId xmlns:a16="http://schemas.microsoft.com/office/drawing/2014/main" id="{1F4DB7C9-2180-457F-A663-2BFA13A8802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45477" y="1752453"/>
            <a:ext cx="1752405" cy="1829868"/>
          </a:xfrm>
          <a:prstGeom prst="rect">
            <a:avLst/>
          </a:prstGeom>
        </p:spPr>
      </p:pic>
      <p:sp>
        <p:nvSpPr>
          <p:cNvPr id="10" name="Content Placeholder 3">
            <a:extLst>
              <a:ext uri="{FF2B5EF4-FFF2-40B4-BE49-F238E27FC236}">
                <a16:creationId xmlns:a16="http://schemas.microsoft.com/office/drawing/2014/main" id="{D5819DF2-96FB-4B14-A269-80BA005C13A5}"/>
              </a:ext>
            </a:extLst>
          </p:cNvPr>
          <p:cNvSpPr txBox="1">
            <a:spLocks/>
          </p:cNvSpPr>
          <p:nvPr/>
        </p:nvSpPr>
        <p:spPr>
          <a:xfrm>
            <a:off x="89049" y="3588040"/>
            <a:ext cx="2384595" cy="50065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Bef>
                <a:spcPts val="0"/>
              </a:spcBef>
              <a:buFont typeface="Arial" panose="020B0604020202020204" pitchFamily="34" charset="0"/>
              <a:buNone/>
            </a:pPr>
            <a:r>
              <a:rPr lang="en-GB" sz="1800" b="1" dirty="0">
                <a:solidFill>
                  <a:prstClr val="black"/>
                </a:solidFill>
              </a:rPr>
              <a:t>Dr </a:t>
            </a:r>
            <a:r>
              <a:rPr lang="en-GB" sz="1800" b="1" dirty="0" err="1">
                <a:solidFill>
                  <a:prstClr val="black"/>
                </a:solidFill>
              </a:rPr>
              <a:t>Ruaraidh</a:t>
            </a:r>
            <a:r>
              <a:rPr lang="en-GB" sz="1800" b="1" dirty="0">
                <a:solidFill>
                  <a:prstClr val="black"/>
                </a:solidFill>
              </a:rPr>
              <a:t> Dobson</a:t>
            </a:r>
          </a:p>
        </p:txBody>
      </p:sp>
      <p:pic>
        <p:nvPicPr>
          <p:cNvPr id="11" name="Picture 10">
            <a:extLst>
              <a:ext uri="{FF2B5EF4-FFF2-40B4-BE49-F238E27FC236}">
                <a16:creationId xmlns:a16="http://schemas.microsoft.com/office/drawing/2014/main" id="{C91536D1-A5FF-48C3-B7C5-96556F663B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2174" y="1810580"/>
            <a:ext cx="1657876" cy="1771742"/>
          </a:xfrm>
          <a:prstGeom prst="rect">
            <a:avLst/>
          </a:prstGeom>
        </p:spPr>
      </p:pic>
      <p:sp>
        <p:nvSpPr>
          <p:cNvPr id="5" name="Rectangle 4">
            <a:extLst>
              <a:ext uri="{FF2B5EF4-FFF2-40B4-BE49-F238E27FC236}">
                <a16:creationId xmlns:a16="http://schemas.microsoft.com/office/drawing/2014/main" id="{B53261B9-FAAE-4491-AEF1-0E62F2FAC805}"/>
              </a:ext>
            </a:extLst>
          </p:cNvPr>
          <p:cNvSpPr/>
          <p:nvPr/>
        </p:nvSpPr>
        <p:spPr>
          <a:xfrm>
            <a:off x="2359061" y="3575451"/>
            <a:ext cx="2113143" cy="369332"/>
          </a:xfrm>
          <a:prstGeom prst="rect">
            <a:avLst/>
          </a:prstGeom>
        </p:spPr>
        <p:txBody>
          <a:bodyPr wrap="none">
            <a:spAutoFit/>
          </a:bodyPr>
          <a:lstStyle/>
          <a:p>
            <a:r>
              <a:rPr lang="en-GB" b="1" dirty="0"/>
              <a:t>Dr Rachel O’Donnell</a:t>
            </a:r>
          </a:p>
        </p:txBody>
      </p:sp>
      <p:sp>
        <p:nvSpPr>
          <p:cNvPr id="12" name="Rectangle 11">
            <a:extLst>
              <a:ext uri="{FF2B5EF4-FFF2-40B4-BE49-F238E27FC236}">
                <a16:creationId xmlns:a16="http://schemas.microsoft.com/office/drawing/2014/main" id="{9BCB94E4-5D14-411D-9F84-A9D5A5200B5E}"/>
              </a:ext>
            </a:extLst>
          </p:cNvPr>
          <p:cNvSpPr/>
          <p:nvPr/>
        </p:nvSpPr>
        <p:spPr>
          <a:xfrm>
            <a:off x="4692007" y="3564007"/>
            <a:ext cx="1629613" cy="369332"/>
          </a:xfrm>
          <a:prstGeom prst="rect">
            <a:avLst/>
          </a:prstGeom>
        </p:spPr>
        <p:txBody>
          <a:bodyPr wrap="none">
            <a:spAutoFit/>
          </a:bodyPr>
          <a:lstStyle/>
          <a:p>
            <a:r>
              <a:rPr lang="en-GB" b="1" dirty="0"/>
              <a:t>Dr Isabelle </a:t>
            </a:r>
            <a:r>
              <a:rPr lang="en-GB" b="1" dirty="0" err="1"/>
              <a:t>Uny</a:t>
            </a:r>
            <a:endParaRPr lang="en-GB" b="1" dirty="0"/>
          </a:p>
        </p:txBody>
      </p:sp>
      <p:pic>
        <p:nvPicPr>
          <p:cNvPr id="13" name="Picture 12">
            <a:extLst>
              <a:ext uri="{FF2B5EF4-FFF2-40B4-BE49-F238E27FC236}">
                <a16:creationId xmlns:a16="http://schemas.microsoft.com/office/drawing/2014/main" id="{4BB6516D-06DF-4452-8B77-F0EC1BA140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1810579"/>
            <a:ext cx="1752405" cy="1753428"/>
          </a:xfrm>
          <a:prstGeom prst="rect">
            <a:avLst/>
          </a:prstGeom>
        </p:spPr>
      </p:pic>
      <p:pic>
        <p:nvPicPr>
          <p:cNvPr id="14" name="Picture 13">
            <a:extLst>
              <a:ext uri="{FF2B5EF4-FFF2-40B4-BE49-F238E27FC236}">
                <a16:creationId xmlns:a16="http://schemas.microsoft.com/office/drawing/2014/main" id="{42809C6F-CF75-4BB5-9BD7-47D45EA7D767}"/>
              </a:ext>
            </a:extLst>
          </p:cNvPr>
          <p:cNvPicPr>
            <a:picLocks noChangeAspect="1"/>
          </p:cNvPicPr>
          <p:nvPr/>
        </p:nvPicPr>
        <p:blipFill>
          <a:blip r:embed="rId7"/>
          <a:stretch>
            <a:fillRect/>
          </a:stretch>
        </p:blipFill>
        <p:spPr>
          <a:xfrm>
            <a:off x="481710" y="3986857"/>
            <a:ext cx="1716172" cy="1709347"/>
          </a:xfrm>
          <a:prstGeom prst="rect">
            <a:avLst/>
          </a:prstGeom>
        </p:spPr>
      </p:pic>
      <p:sp>
        <p:nvSpPr>
          <p:cNvPr id="15" name="Content Placeholder 3">
            <a:extLst>
              <a:ext uri="{FF2B5EF4-FFF2-40B4-BE49-F238E27FC236}">
                <a16:creationId xmlns:a16="http://schemas.microsoft.com/office/drawing/2014/main" id="{F1C2659E-9E58-4677-B995-16174DA6F626}"/>
              </a:ext>
            </a:extLst>
          </p:cNvPr>
          <p:cNvSpPr txBox="1">
            <a:spLocks/>
          </p:cNvSpPr>
          <p:nvPr/>
        </p:nvSpPr>
        <p:spPr>
          <a:xfrm>
            <a:off x="1" y="5673944"/>
            <a:ext cx="2552174" cy="500658"/>
          </a:xfrm>
          <a:prstGeom prst="rect">
            <a:avLst/>
          </a:prstGeom>
        </p:spPr>
        <p:txBody>
          <a:bodyP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Bef>
                <a:spcPts val="0"/>
              </a:spcBef>
              <a:buFont typeface="Arial" panose="020B0604020202020204" pitchFamily="34" charset="0"/>
              <a:buNone/>
            </a:pPr>
            <a:r>
              <a:rPr lang="en-GB" sz="1800" b="1" dirty="0">
                <a:solidFill>
                  <a:prstClr val="black"/>
                </a:solidFill>
              </a:rPr>
              <a:t>Dr Tengku Azmina Ibrahim</a:t>
            </a:r>
          </a:p>
          <a:p>
            <a:pPr marL="0" indent="0">
              <a:buNone/>
            </a:pPr>
            <a:endParaRPr lang="en-GB" sz="1800" dirty="0"/>
          </a:p>
        </p:txBody>
      </p:sp>
      <p:pic>
        <p:nvPicPr>
          <p:cNvPr id="16" name="Picture 15">
            <a:extLst>
              <a:ext uri="{FF2B5EF4-FFF2-40B4-BE49-F238E27FC236}">
                <a16:creationId xmlns:a16="http://schemas.microsoft.com/office/drawing/2014/main" id="{94B2207E-B554-44B8-906A-00C2CCC208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6859" y="3921122"/>
            <a:ext cx="1716172" cy="1716172"/>
          </a:xfrm>
          <a:prstGeom prst="rect">
            <a:avLst/>
          </a:prstGeom>
        </p:spPr>
      </p:pic>
      <p:sp>
        <p:nvSpPr>
          <p:cNvPr id="17" name="Rectangle 16">
            <a:extLst>
              <a:ext uri="{FF2B5EF4-FFF2-40B4-BE49-F238E27FC236}">
                <a16:creationId xmlns:a16="http://schemas.microsoft.com/office/drawing/2014/main" id="{AF709233-5D9C-4B8E-AFBB-3C6514C3E525}"/>
              </a:ext>
            </a:extLst>
          </p:cNvPr>
          <p:cNvSpPr/>
          <p:nvPr/>
        </p:nvSpPr>
        <p:spPr>
          <a:xfrm>
            <a:off x="2714831" y="5673944"/>
            <a:ext cx="1401602" cy="369332"/>
          </a:xfrm>
          <a:prstGeom prst="rect">
            <a:avLst/>
          </a:prstGeom>
        </p:spPr>
        <p:txBody>
          <a:bodyPr wrap="none">
            <a:spAutoFit/>
          </a:bodyPr>
          <a:lstStyle/>
          <a:p>
            <a:r>
              <a:rPr lang="en-GB" b="1" dirty="0"/>
              <a:t>Ho </a:t>
            </a:r>
            <a:r>
              <a:rPr lang="en-GB" b="1" dirty="0" err="1"/>
              <a:t>Rhu</a:t>
            </a:r>
            <a:r>
              <a:rPr lang="en-GB" b="1" dirty="0"/>
              <a:t> Yann</a:t>
            </a:r>
          </a:p>
        </p:txBody>
      </p:sp>
      <p:pic>
        <p:nvPicPr>
          <p:cNvPr id="18" name="Picture 17">
            <a:extLst>
              <a:ext uri="{FF2B5EF4-FFF2-40B4-BE49-F238E27FC236}">
                <a16:creationId xmlns:a16="http://schemas.microsoft.com/office/drawing/2014/main" id="{C6208E19-9F02-49D3-85A5-CF54D5234375}"/>
              </a:ext>
            </a:extLst>
          </p:cNvPr>
          <p:cNvPicPr>
            <a:picLocks noChangeAspect="1"/>
          </p:cNvPicPr>
          <p:nvPr/>
        </p:nvPicPr>
        <p:blipFill>
          <a:blip r:embed="rId9"/>
          <a:stretch>
            <a:fillRect/>
          </a:stretch>
        </p:blipFill>
        <p:spPr>
          <a:xfrm>
            <a:off x="6704175" y="1828893"/>
            <a:ext cx="1753428" cy="1753428"/>
          </a:xfrm>
          <a:prstGeom prst="rect">
            <a:avLst/>
          </a:prstGeom>
        </p:spPr>
      </p:pic>
      <p:sp>
        <p:nvSpPr>
          <p:cNvPr id="20" name="Rectangle 19">
            <a:extLst>
              <a:ext uri="{FF2B5EF4-FFF2-40B4-BE49-F238E27FC236}">
                <a16:creationId xmlns:a16="http://schemas.microsoft.com/office/drawing/2014/main" id="{A9873EB8-0A68-41F7-B3ED-65A7D289B6C7}"/>
              </a:ext>
            </a:extLst>
          </p:cNvPr>
          <p:cNvSpPr/>
          <p:nvPr/>
        </p:nvSpPr>
        <p:spPr>
          <a:xfrm>
            <a:off x="6701390" y="3578880"/>
            <a:ext cx="2287293" cy="369332"/>
          </a:xfrm>
          <a:prstGeom prst="rect">
            <a:avLst/>
          </a:prstGeom>
        </p:spPr>
        <p:txBody>
          <a:bodyPr wrap="none">
            <a:spAutoFit/>
          </a:bodyPr>
          <a:lstStyle/>
          <a:p>
            <a:r>
              <a:rPr lang="en-GB" b="1" dirty="0"/>
              <a:t>Dr </a:t>
            </a:r>
            <a:r>
              <a:rPr lang="en-GB" b="1" dirty="0" err="1"/>
              <a:t>Norul</a:t>
            </a:r>
            <a:r>
              <a:rPr lang="en-GB" b="1" dirty="0"/>
              <a:t> Hernani Latif</a:t>
            </a:r>
          </a:p>
        </p:txBody>
      </p:sp>
      <p:pic>
        <p:nvPicPr>
          <p:cNvPr id="21" name="Picture 20">
            <a:extLst>
              <a:ext uri="{FF2B5EF4-FFF2-40B4-BE49-F238E27FC236}">
                <a16:creationId xmlns:a16="http://schemas.microsoft.com/office/drawing/2014/main" id="{FBDE015A-DCB9-4F23-8BAA-651EC17E8CBD}"/>
              </a:ext>
            </a:extLst>
          </p:cNvPr>
          <p:cNvPicPr>
            <a:picLocks noChangeAspect="1"/>
          </p:cNvPicPr>
          <p:nvPr/>
        </p:nvPicPr>
        <p:blipFill>
          <a:blip r:embed="rId10"/>
          <a:stretch>
            <a:fillRect/>
          </a:stretch>
        </p:blipFill>
        <p:spPr>
          <a:xfrm>
            <a:off x="4599268" y="3948212"/>
            <a:ext cx="1752405" cy="1689082"/>
          </a:xfrm>
          <a:prstGeom prst="rect">
            <a:avLst/>
          </a:prstGeom>
        </p:spPr>
      </p:pic>
      <p:sp>
        <p:nvSpPr>
          <p:cNvPr id="22" name="Rectangle 21">
            <a:extLst>
              <a:ext uri="{FF2B5EF4-FFF2-40B4-BE49-F238E27FC236}">
                <a16:creationId xmlns:a16="http://schemas.microsoft.com/office/drawing/2014/main" id="{08059CC0-4A8D-4432-BABB-2072CEB99FB9}"/>
              </a:ext>
            </a:extLst>
          </p:cNvPr>
          <p:cNvSpPr/>
          <p:nvPr/>
        </p:nvSpPr>
        <p:spPr>
          <a:xfrm>
            <a:off x="4472204" y="5690521"/>
            <a:ext cx="2036391" cy="369332"/>
          </a:xfrm>
          <a:prstGeom prst="rect">
            <a:avLst/>
          </a:prstGeom>
        </p:spPr>
        <p:txBody>
          <a:bodyPr wrap="none">
            <a:spAutoFit/>
          </a:bodyPr>
          <a:lstStyle/>
          <a:p>
            <a:r>
              <a:rPr lang="en-GB" b="1" dirty="0"/>
              <a:t>M </a:t>
            </a:r>
            <a:r>
              <a:rPr lang="en-GB" b="1" dirty="0" err="1"/>
              <a:t>Sha’ani</a:t>
            </a:r>
            <a:r>
              <a:rPr lang="en-GB" b="1" dirty="0"/>
              <a:t> Abdullah</a:t>
            </a:r>
          </a:p>
        </p:txBody>
      </p:sp>
      <p:pic>
        <p:nvPicPr>
          <p:cNvPr id="6" name="Picture 5">
            <a:extLst>
              <a:ext uri="{FF2B5EF4-FFF2-40B4-BE49-F238E27FC236}">
                <a16:creationId xmlns:a16="http://schemas.microsoft.com/office/drawing/2014/main" id="{B626C366-8B00-46BF-8814-7467347EFA65}"/>
              </a:ext>
            </a:extLst>
          </p:cNvPr>
          <p:cNvPicPr>
            <a:picLocks noChangeAspect="1"/>
          </p:cNvPicPr>
          <p:nvPr/>
        </p:nvPicPr>
        <p:blipFill>
          <a:blip r:embed="rId11"/>
          <a:stretch>
            <a:fillRect/>
          </a:stretch>
        </p:blipFill>
        <p:spPr>
          <a:xfrm>
            <a:off x="6619989" y="3887770"/>
            <a:ext cx="1857147" cy="1802751"/>
          </a:xfrm>
          <a:prstGeom prst="rect">
            <a:avLst/>
          </a:prstGeom>
        </p:spPr>
      </p:pic>
      <p:sp>
        <p:nvSpPr>
          <p:cNvPr id="23" name="Rectangle 22">
            <a:extLst>
              <a:ext uri="{FF2B5EF4-FFF2-40B4-BE49-F238E27FC236}">
                <a16:creationId xmlns:a16="http://schemas.microsoft.com/office/drawing/2014/main" id="{BD7DAE95-97E1-4BBD-8C2C-426235807540}"/>
              </a:ext>
            </a:extLst>
          </p:cNvPr>
          <p:cNvSpPr/>
          <p:nvPr/>
        </p:nvSpPr>
        <p:spPr>
          <a:xfrm>
            <a:off x="6638686" y="5673944"/>
            <a:ext cx="1937775" cy="369332"/>
          </a:xfrm>
          <a:prstGeom prst="rect">
            <a:avLst/>
          </a:prstGeom>
        </p:spPr>
        <p:txBody>
          <a:bodyPr wrap="none">
            <a:spAutoFit/>
          </a:bodyPr>
          <a:lstStyle/>
          <a:p>
            <a:r>
              <a:rPr lang="en-US" b="1" dirty="0" err="1"/>
              <a:t>Roslizawati</a:t>
            </a:r>
            <a:r>
              <a:rPr lang="en-US" b="1" dirty="0"/>
              <a:t> Md Ali</a:t>
            </a:r>
            <a:endParaRPr lang="en-GB" b="1" dirty="0"/>
          </a:p>
        </p:txBody>
      </p:sp>
    </p:spTree>
    <p:extLst>
      <p:ext uri="{BB962C8B-B14F-4D97-AF65-F5344CB8AC3E}">
        <p14:creationId xmlns:p14="http://schemas.microsoft.com/office/powerpoint/2010/main" val="192294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85A5-EB64-4E98-ACE2-678EA11D86E3}"/>
              </a:ext>
            </a:extLst>
          </p:cNvPr>
          <p:cNvSpPr>
            <a:spLocks noGrp="1"/>
          </p:cNvSpPr>
          <p:nvPr>
            <p:ph type="title"/>
          </p:nvPr>
        </p:nvSpPr>
        <p:spPr/>
        <p:txBody>
          <a:bodyPr/>
          <a:lstStyle/>
          <a:p>
            <a:r>
              <a:rPr lang="en-US" dirty="0"/>
              <a:t>Project Members</a:t>
            </a:r>
          </a:p>
        </p:txBody>
      </p:sp>
      <p:pic>
        <p:nvPicPr>
          <p:cNvPr id="5" name="Content Placeholder 4" descr="A picture containing clothing, person, indoor, blue&#10;&#10;Description automatically generated">
            <a:extLst>
              <a:ext uri="{FF2B5EF4-FFF2-40B4-BE49-F238E27FC236}">
                <a16:creationId xmlns:a16="http://schemas.microsoft.com/office/drawing/2014/main" id="{711E9505-69D4-4D13-A0AB-EFD90E0D15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026" y="2690619"/>
            <a:ext cx="1740478" cy="2040772"/>
          </a:xfrm>
        </p:spPr>
      </p:pic>
      <p:sp>
        <p:nvSpPr>
          <p:cNvPr id="7" name="TextBox 6">
            <a:extLst>
              <a:ext uri="{FF2B5EF4-FFF2-40B4-BE49-F238E27FC236}">
                <a16:creationId xmlns:a16="http://schemas.microsoft.com/office/drawing/2014/main" id="{5C28000C-5BA2-4021-9163-7574A5BFD174}"/>
              </a:ext>
            </a:extLst>
          </p:cNvPr>
          <p:cNvSpPr txBox="1"/>
          <p:nvPr/>
        </p:nvSpPr>
        <p:spPr>
          <a:xfrm>
            <a:off x="885038" y="4831950"/>
            <a:ext cx="4572000" cy="369332"/>
          </a:xfrm>
          <a:prstGeom prst="rect">
            <a:avLst/>
          </a:prstGeom>
          <a:noFill/>
        </p:spPr>
        <p:txBody>
          <a:bodyPr wrap="square">
            <a:spAutoFit/>
          </a:bodyPr>
          <a:lstStyle/>
          <a:p>
            <a:pPr marL="0" indent="0" defTabSz="914400">
              <a:lnSpc>
                <a:spcPct val="100000"/>
              </a:lnSpc>
              <a:spcBef>
                <a:spcPts val="0"/>
              </a:spcBef>
              <a:buFont typeface="Arial" panose="020B0604020202020204" pitchFamily="34" charset="0"/>
              <a:buNone/>
            </a:pPr>
            <a:r>
              <a:rPr lang="en-GB" sz="1800" b="1" dirty="0">
                <a:solidFill>
                  <a:prstClr val="black"/>
                </a:solidFill>
              </a:rPr>
              <a:t>Dr Nurul </a:t>
            </a:r>
            <a:r>
              <a:rPr lang="en-GB" sz="1800" b="1" dirty="0" err="1">
                <a:solidFill>
                  <a:prstClr val="black"/>
                </a:solidFill>
              </a:rPr>
              <a:t>Latiffah</a:t>
            </a:r>
            <a:endParaRPr lang="en-GB" sz="1800" b="1" dirty="0">
              <a:solidFill>
                <a:prstClr val="black"/>
              </a:solidFill>
            </a:endParaRPr>
          </a:p>
        </p:txBody>
      </p:sp>
      <p:sp>
        <p:nvSpPr>
          <p:cNvPr id="8" name="TextBox 7">
            <a:extLst>
              <a:ext uri="{FF2B5EF4-FFF2-40B4-BE49-F238E27FC236}">
                <a16:creationId xmlns:a16="http://schemas.microsoft.com/office/drawing/2014/main" id="{E014D60D-0151-4D74-A1FF-626454712C30}"/>
              </a:ext>
            </a:extLst>
          </p:cNvPr>
          <p:cNvSpPr txBox="1"/>
          <p:nvPr/>
        </p:nvSpPr>
        <p:spPr>
          <a:xfrm>
            <a:off x="3288484" y="4831950"/>
            <a:ext cx="4572000" cy="369332"/>
          </a:xfrm>
          <a:prstGeom prst="rect">
            <a:avLst/>
          </a:prstGeom>
          <a:noFill/>
        </p:spPr>
        <p:txBody>
          <a:bodyPr wrap="square">
            <a:spAutoFit/>
          </a:bodyPr>
          <a:lstStyle/>
          <a:p>
            <a:pPr marL="0" indent="0" defTabSz="914400">
              <a:lnSpc>
                <a:spcPct val="100000"/>
              </a:lnSpc>
              <a:spcBef>
                <a:spcPts val="0"/>
              </a:spcBef>
              <a:buFont typeface="Arial" panose="020B0604020202020204" pitchFamily="34" charset="0"/>
              <a:buNone/>
            </a:pPr>
            <a:r>
              <a:rPr lang="en-GB" sz="1800" b="1" dirty="0">
                <a:solidFill>
                  <a:prstClr val="black"/>
                </a:solidFill>
              </a:rPr>
              <a:t>Dr </a:t>
            </a:r>
            <a:r>
              <a:rPr lang="en-GB" sz="1800" b="1" dirty="0" err="1">
                <a:solidFill>
                  <a:prstClr val="black"/>
                </a:solidFill>
              </a:rPr>
              <a:t>Aziemah</a:t>
            </a:r>
            <a:r>
              <a:rPr lang="en-GB" sz="1800" b="1" dirty="0">
                <a:solidFill>
                  <a:prstClr val="black"/>
                </a:solidFill>
              </a:rPr>
              <a:t> </a:t>
            </a:r>
            <a:r>
              <a:rPr lang="en-GB" sz="1800" b="1" dirty="0" err="1">
                <a:solidFill>
                  <a:prstClr val="black"/>
                </a:solidFill>
              </a:rPr>
              <a:t>Zulkifli</a:t>
            </a:r>
            <a:endParaRPr lang="en-GB" sz="1800" b="1" dirty="0">
              <a:solidFill>
                <a:prstClr val="black"/>
              </a:solidFill>
            </a:endParaRPr>
          </a:p>
        </p:txBody>
      </p:sp>
      <p:sp>
        <p:nvSpPr>
          <p:cNvPr id="9" name="TextBox 8">
            <a:extLst>
              <a:ext uri="{FF2B5EF4-FFF2-40B4-BE49-F238E27FC236}">
                <a16:creationId xmlns:a16="http://schemas.microsoft.com/office/drawing/2014/main" id="{5E844F83-BEA7-4AD4-83F3-0789BC43AE26}"/>
              </a:ext>
            </a:extLst>
          </p:cNvPr>
          <p:cNvSpPr txBox="1"/>
          <p:nvPr/>
        </p:nvSpPr>
        <p:spPr>
          <a:xfrm>
            <a:off x="5972962" y="4831950"/>
            <a:ext cx="4572000" cy="369332"/>
          </a:xfrm>
          <a:prstGeom prst="rect">
            <a:avLst/>
          </a:prstGeom>
          <a:noFill/>
        </p:spPr>
        <p:txBody>
          <a:bodyPr wrap="square">
            <a:spAutoFit/>
          </a:bodyPr>
          <a:lstStyle/>
          <a:p>
            <a:pPr marL="0" indent="0" defTabSz="914400">
              <a:lnSpc>
                <a:spcPct val="100000"/>
              </a:lnSpc>
              <a:spcBef>
                <a:spcPts val="0"/>
              </a:spcBef>
              <a:buFont typeface="Arial" panose="020B0604020202020204" pitchFamily="34" charset="0"/>
              <a:buNone/>
            </a:pPr>
            <a:r>
              <a:rPr lang="en-GB" b="1" dirty="0" err="1">
                <a:solidFill>
                  <a:prstClr val="black"/>
                </a:solidFill>
              </a:rPr>
              <a:t>Raisya</a:t>
            </a:r>
            <a:r>
              <a:rPr lang="en-GB" b="1" dirty="0">
                <a:solidFill>
                  <a:prstClr val="black"/>
                </a:solidFill>
              </a:rPr>
              <a:t> </a:t>
            </a:r>
            <a:r>
              <a:rPr lang="en-GB" b="1" dirty="0" err="1">
                <a:solidFill>
                  <a:prstClr val="black"/>
                </a:solidFill>
              </a:rPr>
              <a:t>Syazmeen</a:t>
            </a:r>
            <a:endParaRPr lang="en-GB" sz="1800" b="1" dirty="0">
              <a:solidFill>
                <a:prstClr val="black"/>
              </a:solidFill>
            </a:endParaRPr>
          </a:p>
        </p:txBody>
      </p:sp>
      <p:pic>
        <p:nvPicPr>
          <p:cNvPr id="12" name="Picture 11" descr="A picture containing clothing, person&#10;&#10;Description automatically generated">
            <a:extLst>
              <a:ext uri="{FF2B5EF4-FFF2-40B4-BE49-F238E27FC236}">
                <a16:creationId xmlns:a16="http://schemas.microsoft.com/office/drawing/2014/main" id="{E9B6EABF-E8DD-4355-98EE-74F8D9527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656" y="2690619"/>
            <a:ext cx="1653540" cy="2040772"/>
          </a:xfrm>
          <a:prstGeom prst="rect">
            <a:avLst/>
          </a:prstGeom>
        </p:spPr>
      </p:pic>
      <p:pic>
        <p:nvPicPr>
          <p:cNvPr id="2052" name="Picture 4">
            <a:extLst>
              <a:ext uri="{FF2B5EF4-FFF2-40B4-BE49-F238E27FC236}">
                <a16:creationId xmlns:a16="http://schemas.microsoft.com/office/drawing/2014/main" id="{FAC0B4C8-061A-4F8F-A9EC-F8E5E36EC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962" y="2534062"/>
            <a:ext cx="1815855" cy="235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00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46" y="414288"/>
            <a:ext cx="6858000" cy="1325563"/>
          </a:xfrm>
        </p:spPr>
        <p:txBody>
          <a:bodyPr/>
          <a:lstStyle/>
          <a:p>
            <a:r>
              <a:rPr lang="en-GB" dirty="0"/>
              <a:t>Smoke-Free Home Network Members</a:t>
            </a:r>
          </a:p>
        </p:txBody>
      </p:sp>
      <p:pic>
        <p:nvPicPr>
          <p:cNvPr id="6" name="Picture 5">
            <a:extLst>
              <a:ext uri="{FF2B5EF4-FFF2-40B4-BE49-F238E27FC236}">
                <a16:creationId xmlns:a16="http://schemas.microsoft.com/office/drawing/2014/main" id="{10B35C3F-73CB-4F43-9D83-C7593A8E4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23" y="1739851"/>
            <a:ext cx="6169127" cy="4215570"/>
          </a:xfrm>
          <a:prstGeom prst="rect">
            <a:avLst/>
          </a:prstGeom>
        </p:spPr>
      </p:pic>
    </p:spTree>
    <p:extLst>
      <p:ext uri="{BB962C8B-B14F-4D97-AF65-F5344CB8AC3E}">
        <p14:creationId xmlns:p14="http://schemas.microsoft.com/office/powerpoint/2010/main" val="171332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5388"/>
            <a:ext cx="6858000" cy="1009652"/>
          </a:xfrm>
        </p:spPr>
        <p:txBody>
          <a:bodyPr/>
          <a:lstStyle/>
          <a:p>
            <a:r>
              <a:rPr lang="en-GB" dirty="0"/>
              <a:t>Meeting Agenda</a:t>
            </a:r>
          </a:p>
        </p:txBody>
      </p:sp>
      <p:sp>
        <p:nvSpPr>
          <p:cNvPr id="3" name="Content Placeholder 2"/>
          <p:cNvSpPr>
            <a:spLocks noGrp="1"/>
          </p:cNvSpPr>
          <p:nvPr>
            <p:ph idx="1"/>
          </p:nvPr>
        </p:nvSpPr>
        <p:spPr>
          <a:xfrm>
            <a:off x="628650" y="1841274"/>
            <a:ext cx="7718181" cy="4351338"/>
          </a:xfrm>
        </p:spPr>
        <p:txBody>
          <a:bodyPr>
            <a:normAutofit/>
          </a:bodyPr>
          <a:lstStyle/>
          <a:p>
            <a:pPr lvl="0"/>
            <a:r>
              <a:rPr lang="en-GB" sz="2000" dirty="0"/>
              <a:t>Welcome, and updates on MFMS project – Emilia (10 minutes)</a:t>
            </a:r>
          </a:p>
          <a:p>
            <a:pPr lvl="0"/>
            <a:r>
              <a:rPr lang="en-GB" sz="2000" dirty="0"/>
              <a:t>Self-introductory session on MFMS and new members – </a:t>
            </a:r>
            <a:r>
              <a:rPr lang="en-GB" sz="2000" dirty="0" err="1"/>
              <a:t>Norul</a:t>
            </a:r>
            <a:r>
              <a:rPr lang="en-GB" sz="2000" dirty="0"/>
              <a:t> Hernani (15 minutes)</a:t>
            </a:r>
          </a:p>
          <a:p>
            <a:pPr lvl="0"/>
            <a:r>
              <a:rPr lang="en-GB" sz="2000" dirty="0"/>
              <a:t>Briefing on concept of network and format of meeting </a:t>
            </a:r>
            <a:r>
              <a:rPr lang="en-GB" sz="2000" i="1" dirty="0"/>
              <a:t>– </a:t>
            </a:r>
            <a:r>
              <a:rPr lang="en-GB" sz="2000" dirty="0"/>
              <a:t>Sean (5 minutes)</a:t>
            </a:r>
          </a:p>
          <a:p>
            <a:pPr lvl="0"/>
            <a:r>
              <a:rPr lang="en-GB" sz="2000" dirty="0"/>
              <a:t>Discussion in breakout rooms covering on the theme of “Growing the Network” using visual maps– Led by Sean, Emilia, </a:t>
            </a:r>
            <a:r>
              <a:rPr lang="en-GB" sz="2000" dirty="0" err="1"/>
              <a:t>Norul</a:t>
            </a:r>
            <a:r>
              <a:rPr lang="en-GB" sz="2000" dirty="0"/>
              <a:t>, Rachel, Isa and </a:t>
            </a:r>
            <a:r>
              <a:rPr lang="en-GB" sz="2000" dirty="0" err="1"/>
              <a:t>Ruaraidh</a:t>
            </a:r>
            <a:r>
              <a:rPr lang="en-GB" sz="2000" dirty="0"/>
              <a:t> (20 minutes)</a:t>
            </a:r>
          </a:p>
          <a:p>
            <a:r>
              <a:rPr lang="en-GB" sz="2000" i="1" dirty="0"/>
              <a:t>Break– 5 minutes</a:t>
            </a:r>
          </a:p>
          <a:p>
            <a:pPr lvl="0"/>
            <a:r>
              <a:rPr lang="en-GB" sz="2000" dirty="0"/>
              <a:t>Presentation by groups– Led by Azmina (25 minutes)</a:t>
            </a:r>
          </a:p>
          <a:p>
            <a:pPr lvl="0"/>
            <a:r>
              <a:rPr lang="en-GB" sz="2000" dirty="0"/>
              <a:t>Summary of the points obtained in discussion –Sean (5 minutes)</a:t>
            </a:r>
          </a:p>
          <a:p>
            <a:pPr lvl="0"/>
            <a:r>
              <a:rPr lang="en-GB" sz="2000" dirty="0"/>
              <a:t>Closing remarks – Emilia (5 minutes)</a:t>
            </a:r>
          </a:p>
        </p:txBody>
      </p:sp>
    </p:spTree>
    <p:extLst>
      <p:ext uri="{BB962C8B-B14F-4D97-AF65-F5344CB8AC3E}">
        <p14:creationId xmlns:p14="http://schemas.microsoft.com/office/powerpoint/2010/main" val="4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25093"/>
            <a:ext cx="6858000" cy="1736268"/>
          </a:xfrm>
        </p:spPr>
        <p:txBody>
          <a:bodyPr>
            <a:normAutofit/>
          </a:bodyPr>
          <a:lstStyle/>
          <a:p>
            <a:r>
              <a:rPr lang="en-GB" dirty="0"/>
              <a:t/>
            </a:r>
            <a:br>
              <a:rPr lang="en-GB" dirty="0"/>
            </a:br>
            <a:r>
              <a:rPr lang="en-GB" dirty="0"/>
              <a:t>Updates on MFMS Project</a:t>
            </a:r>
          </a:p>
        </p:txBody>
      </p:sp>
      <p:sp>
        <p:nvSpPr>
          <p:cNvPr id="3" name="Subtitle 2"/>
          <p:cNvSpPr>
            <a:spLocks noGrp="1"/>
          </p:cNvSpPr>
          <p:nvPr>
            <p:ph type="subTitle" idx="1"/>
          </p:nvPr>
        </p:nvSpPr>
        <p:spPr>
          <a:xfrm>
            <a:off x="1143000" y="4938819"/>
            <a:ext cx="6858000" cy="572162"/>
          </a:xfrm>
        </p:spPr>
        <p:txBody>
          <a:bodyPr>
            <a:normAutofit/>
          </a:bodyPr>
          <a:lstStyle/>
          <a:p>
            <a:r>
              <a:rPr lang="en-GB" sz="2400" dirty="0"/>
              <a:t>Emilia Zainal Abidin</a:t>
            </a:r>
          </a:p>
        </p:txBody>
      </p:sp>
    </p:spTree>
    <p:extLst>
      <p:ext uri="{BB962C8B-B14F-4D97-AF65-F5344CB8AC3E}">
        <p14:creationId xmlns:p14="http://schemas.microsoft.com/office/powerpoint/2010/main" val="54919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6699"/>
            <a:ext cx="2699426" cy="2699426"/>
          </a:xfrm>
          <a:prstGeom prst="rect">
            <a:avLst/>
          </a:prstGeom>
        </p:spPr>
      </p:pic>
      <p:sp>
        <p:nvSpPr>
          <p:cNvPr id="2" name="Title 1"/>
          <p:cNvSpPr>
            <a:spLocks noGrp="1"/>
          </p:cNvSpPr>
          <p:nvPr>
            <p:ph type="title"/>
          </p:nvPr>
        </p:nvSpPr>
        <p:spPr>
          <a:xfrm>
            <a:off x="395187" y="578970"/>
            <a:ext cx="8229600" cy="889276"/>
          </a:xfrm>
        </p:spPr>
        <p:txBody>
          <a:bodyPr>
            <a:noAutofit/>
          </a:bodyPr>
          <a:lstStyle/>
          <a:p>
            <a:r>
              <a:rPr lang="en-GB" dirty="0"/>
              <a:t>How it started?</a:t>
            </a:r>
          </a:p>
        </p:txBody>
      </p:sp>
      <p:pic>
        <p:nvPicPr>
          <p:cNvPr id="7" name="Picture 6"/>
          <p:cNvPicPr>
            <a:picLocks noChangeAspect="1"/>
          </p:cNvPicPr>
          <p:nvPr/>
        </p:nvPicPr>
        <p:blipFill>
          <a:blip r:embed="rId3"/>
          <a:stretch>
            <a:fillRect/>
          </a:stretch>
        </p:blipFill>
        <p:spPr>
          <a:xfrm>
            <a:off x="99709" y="2947480"/>
            <a:ext cx="4410278" cy="30532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6551" y="1869608"/>
            <a:ext cx="4841942" cy="3631457"/>
          </a:xfrm>
          <a:prstGeom prst="rect">
            <a:avLst/>
          </a:prstGeom>
        </p:spPr>
      </p:pic>
    </p:spTree>
    <p:extLst>
      <p:ext uri="{BB962C8B-B14F-4D97-AF65-F5344CB8AC3E}">
        <p14:creationId xmlns:p14="http://schemas.microsoft.com/office/powerpoint/2010/main" val="2510418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ample presentation with MFMS style.potx" id="{22B99379-9119-4321-AD56-5A7376DC37CA}" vid="{FFA1367F-4986-441F-8B69-605E3A2320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A4B2627BC42841895DAEBC792AA857" ma:contentTypeVersion="0" ma:contentTypeDescription="Create a new document." ma:contentTypeScope="" ma:versionID="ce0b3df1cdee89e8838259b2a0c32dce">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F4049E-1669-4A01-8858-C48E09BA579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DB74D675-3A5E-44FF-9C06-547DD025F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D2434EA-6A16-4C7F-9A85-0A8AFF39C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276</TotalTime>
  <Words>552</Words>
  <Application>Microsoft Office PowerPoint</Application>
  <PresentationFormat>On-screen Show (4:3)</PresentationFormat>
  <Paragraphs>87</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-apple-system</vt:lpstr>
      <vt:lpstr>Arial</vt:lpstr>
      <vt:lpstr>Calibri</vt:lpstr>
      <vt:lpstr>Calibri Light</vt:lpstr>
      <vt:lpstr>Office Theme</vt:lpstr>
      <vt:lpstr>Smoke-Free Homes Network Malaysia Brain storming session on  “Growing the Network”  Welcome! </vt:lpstr>
      <vt:lpstr>Who I am</vt:lpstr>
      <vt:lpstr>PI for MyFamily MySmoke Project</vt:lpstr>
      <vt:lpstr>Project Members</vt:lpstr>
      <vt:lpstr>Project Members</vt:lpstr>
      <vt:lpstr>Smoke-Free Home Network Members</vt:lpstr>
      <vt:lpstr>Meeting Agenda</vt:lpstr>
      <vt:lpstr> Updates on MFMS Project</vt:lpstr>
      <vt:lpstr>How it started?</vt:lpstr>
      <vt:lpstr>Proposal to Newton Fund Impact Scheme</vt:lpstr>
      <vt:lpstr>Planned workpackages</vt:lpstr>
      <vt:lpstr>Planned workpackages</vt:lpstr>
      <vt:lpstr>Planned workpackages</vt:lpstr>
      <vt:lpstr>Current Progress</vt:lpstr>
      <vt:lpstr>Current Progress</vt:lpstr>
      <vt:lpstr>Timetable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Smoke-Free Homes Network Malaysia Brain storming session on “Growing the Network”  Welcome</dc:title>
  <dc:creator>Tengku Azmina Engku Ibrahim</dc:creator>
  <cp:lastModifiedBy>Sean Semple</cp:lastModifiedBy>
  <cp:revision>12</cp:revision>
  <dcterms:created xsi:type="dcterms:W3CDTF">2021-02-22T05:32:40Z</dcterms:created>
  <dcterms:modified xsi:type="dcterms:W3CDTF">2021-02-24T09:37:03Z</dcterms:modified>
</cp:coreProperties>
</file>